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2" r:id="rId17"/>
    <p:sldId id="275" r:id="rId18"/>
    <p:sldId id="274" r:id="rId1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434" autoAdjust="0"/>
  </p:normalViewPr>
  <p:slideViewPr>
    <p:cSldViewPr>
      <p:cViewPr varScale="1">
        <p:scale>
          <a:sx n="64" d="100"/>
          <a:sy n="64" d="100"/>
        </p:scale>
        <p:origin x="156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5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A1D29-4DC0-461C-8F55-E74747934BE5}" type="datetimeFigureOut">
              <a:rPr lang="tr-TR" smtClean="0"/>
              <a:t>5.10.2017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99DA2-7B29-40B3-9CBD-2BBD623B8AE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4927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99DA2-7B29-40B3-9CBD-2BBD623B8AEB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7420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99DA2-7B29-40B3-9CBD-2BBD623B8AEB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3020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/>
              <a:t>Asıl alt başlık stilini düzenlemek için tıklatın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/>
              <a:t>05.10.2017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Structural Engineering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97C9-8A38-440B-AD53-463E33027AA6}" type="slidenum">
              <a:rPr lang="tr-TR" smtClean="0"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/>
              <a:t>05.10.2017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Structural Engineering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97C9-8A38-440B-AD53-463E33027AA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/>
              <a:t>05.10.2017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Structural Engineering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97C9-8A38-440B-AD53-463E33027AA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/>
              <a:t>05.10.2017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Structural Engineering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97C9-8A38-440B-AD53-463E33027AA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/>
              <a:t>05.10.2017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Structural Engineering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97C9-8A38-440B-AD53-463E33027AA6}" type="slidenum">
              <a:rPr lang="tr-TR" smtClean="0"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/>
              <a:t>05.10.2017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Structural Engineering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97C9-8A38-440B-AD53-463E33027AA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/>
              <a:t>05.10.2017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Structural Engineering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97C9-8A38-440B-AD53-463E33027AA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/>
              <a:t>05.10.2017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Structural Engineering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97C9-8A38-440B-AD53-463E33027AA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/>
              <a:t>05.10.2017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Structural Engineering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97C9-8A38-440B-AD53-463E33027AA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/>
              <a:t>Asıl metin stillerini düzenlemek için tıklatın</a:t>
            </a:r>
          </a:p>
          <a:p>
            <a:pPr lvl="1" eaLnBrk="1" latinLnBrk="0" hangingPunct="1"/>
            <a:r>
              <a:rPr lang="tr-TR"/>
              <a:t>İkinci düzey</a:t>
            </a:r>
          </a:p>
          <a:p>
            <a:pPr lvl="2" eaLnBrk="1" latinLnBrk="0" hangingPunct="1"/>
            <a:r>
              <a:rPr lang="tr-TR"/>
              <a:t>Üçüncü düzey</a:t>
            </a:r>
          </a:p>
          <a:p>
            <a:pPr lvl="3" eaLnBrk="1" latinLnBrk="0" hangingPunct="1"/>
            <a:r>
              <a:rPr lang="tr-TR"/>
              <a:t>Dördüncü düzey</a:t>
            </a:r>
          </a:p>
          <a:p>
            <a:pPr lvl="4" eaLnBrk="1" latinLnBrk="0" hangingPunct="1"/>
            <a:r>
              <a:rPr lang="tr-TR"/>
              <a:t>Beşinci düzey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/>
              <a:t>05.10.2017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Structural Engineering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97C9-8A38-440B-AD53-463E33027AA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/>
              <a:t>05.10.2017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Structural Engineering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05F97C9-8A38-440B-AD53-463E33027AA6}" type="slidenum">
              <a:rPr lang="tr-TR" smtClean="0"/>
              <a:t>‹#›</a:t>
            </a:fld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/>
              <a:t>Resim eklemek için simgeyi tıklatın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/>
              <a:t>Asıl başlık stili için tıklatın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/>
              <a:t>Asıl metin stillerini düzenlemek için tıklatın</a:t>
            </a:r>
          </a:p>
          <a:p>
            <a:pPr lvl="1" eaLnBrk="1" latinLnBrk="0" hangingPunct="1"/>
            <a:r>
              <a:rPr kumimoji="0" lang="tr-TR"/>
              <a:t>İkinci düzey</a:t>
            </a:r>
          </a:p>
          <a:p>
            <a:pPr lvl="2" eaLnBrk="1" latinLnBrk="0" hangingPunct="1"/>
            <a:r>
              <a:rPr kumimoji="0" lang="tr-TR"/>
              <a:t>Üçüncü düzey</a:t>
            </a:r>
          </a:p>
          <a:p>
            <a:pPr lvl="3" eaLnBrk="1" latinLnBrk="0" hangingPunct="1"/>
            <a:r>
              <a:rPr kumimoji="0" lang="tr-TR"/>
              <a:t>Dördüncü düzey</a:t>
            </a:r>
          </a:p>
          <a:p>
            <a:pPr lvl="4" eaLnBrk="1" latinLnBrk="0" hangingPunct="1"/>
            <a:r>
              <a:rPr kumimoji="0" lang="tr-TR"/>
              <a:t>Beşinci düzey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tr-TR"/>
              <a:t>05.10.2017</a:t>
            </a: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tr-TR"/>
              <a:t>Structural Engineering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05F97C9-8A38-440B-AD53-463E33027AA6}" type="slidenum">
              <a:rPr lang="tr-TR" smtClean="0"/>
              <a:t>‹#›</a:t>
            </a:fld>
            <a:endParaRPr lang="tr-T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10" Type="http://schemas.openxmlformats.org/officeDocument/2006/relationships/image" Target="../media/image39.jpg"/><Relationship Id="rId4" Type="http://schemas.openxmlformats.org/officeDocument/2006/relationships/image" Target="../media/image33.jpg"/><Relationship Id="rId9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microsoft.com/office/2007/relationships/hdphoto" Target="../media/hdphoto3.wdp"/><Relationship Id="rId7" Type="http://schemas.openxmlformats.org/officeDocument/2006/relationships/image" Target="../media/image44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g"/><Relationship Id="rId5" Type="http://schemas.openxmlformats.org/officeDocument/2006/relationships/image" Target="../media/image5.jpeg"/><Relationship Id="rId15" Type="http://schemas.openxmlformats.org/officeDocument/2006/relationships/image" Target="../media/image15.jpg"/><Relationship Id="rId10" Type="http://schemas.openxmlformats.org/officeDocument/2006/relationships/image" Target="../media/image10.jpg"/><Relationship Id="rId4" Type="http://schemas.openxmlformats.org/officeDocument/2006/relationships/image" Target="../media/image4.jpeg"/><Relationship Id="rId9" Type="http://schemas.openxmlformats.org/officeDocument/2006/relationships/image" Target="../media/image9.jpg"/><Relationship Id="rId1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g"/><Relationship Id="rId7" Type="http://schemas.openxmlformats.org/officeDocument/2006/relationships/image" Target="../media/image20.jpg"/><Relationship Id="rId12" Type="http://schemas.openxmlformats.org/officeDocument/2006/relationships/image" Target="../media/image24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3.jpg"/><Relationship Id="rId5" Type="http://schemas.openxmlformats.org/officeDocument/2006/relationships/image" Target="../media/image19.jpeg"/><Relationship Id="rId10" Type="http://schemas.microsoft.com/office/2007/relationships/hdphoto" Target="../media/hdphoto2.wdp"/><Relationship Id="rId4" Type="http://schemas.openxmlformats.org/officeDocument/2006/relationships/image" Target="../media/image18.jp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80000"/>
                <a:satMod val="400000"/>
                <a:lumMod val="0"/>
                <a:lumOff val="10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310442" y="1268760"/>
            <a:ext cx="7851648" cy="2777480"/>
          </a:xfrm>
        </p:spPr>
        <p:txBody>
          <a:bodyPr>
            <a:normAutofit/>
          </a:bodyPr>
          <a:lstStyle/>
          <a:p>
            <a:pPr algn="ctr"/>
            <a:r>
              <a:rPr lang="tr-TR" sz="5500" dirty="0">
                <a:solidFill>
                  <a:schemeClr val="bg1"/>
                </a:solidFill>
              </a:rPr>
              <a:t>STRUCTURAL</a:t>
            </a:r>
            <a:br>
              <a:rPr lang="tr-TR" sz="5500" dirty="0">
                <a:solidFill>
                  <a:schemeClr val="bg1"/>
                </a:solidFill>
              </a:rPr>
            </a:br>
            <a:r>
              <a:rPr lang="tr-TR" sz="5500" dirty="0">
                <a:solidFill>
                  <a:schemeClr val="bg1"/>
                </a:solidFill>
              </a:rPr>
              <a:t>ENGINEERING</a:t>
            </a:r>
          </a:p>
        </p:txBody>
      </p:sp>
      <p:sp>
        <p:nvSpPr>
          <p:cNvPr id="9" name="Altbilgi Yer Tutucusu 4"/>
          <p:cNvSpPr txBox="1">
            <a:spLocks/>
          </p:cNvSpPr>
          <p:nvPr/>
        </p:nvSpPr>
        <p:spPr>
          <a:xfrm>
            <a:off x="6444208" y="6356349"/>
            <a:ext cx="252028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r-T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chemeClr val="bg1"/>
                </a:solidFill>
              </a:rPr>
              <a:t>MSKU </a:t>
            </a:r>
            <a:r>
              <a:rPr lang="tr-TR" dirty="0" err="1">
                <a:solidFill>
                  <a:schemeClr val="bg1"/>
                </a:solidFill>
              </a:rPr>
              <a:t>Civil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Engineering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Department</a:t>
            </a:r>
            <a:r>
              <a:rPr lang="tr-T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Veri Yer Tutucusu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tr-TR" dirty="0">
                <a:solidFill>
                  <a:schemeClr val="bg1"/>
                </a:solidFill>
              </a:rPr>
              <a:t>05.10.2017</a:t>
            </a:r>
          </a:p>
        </p:txBody>
      </p:sp>
      <p:sp>
        <p:nvSpPr>
          <p:cNvPr id="12" name="Altbilgi Yer Tutucusu 5"/>
          <p:cNvSpPr>
            <a:spLocks noGrp="1"/>
          </p:cNvSpPr>
          <p:nvPr>
            <p:ph type="ftr" sz="quarter" idx="11"/>
          </p:nvPr>
        </p:nvSpPr>
        <p:spPr>
          <a:xfrm>
            <a:off x="1824608" y="6356349"/>
            <a:ext cx="1532384" cy="365125"/>
          </a:xfrm>
        </p:spPr>
        <p:txBody>
          <a:bodyPr/>
          <a:lstStyle/>
          <a:p>
            <a:r>
              <a:rPr lang="tr-TR" dirty="0" err="1">
                <a:solidFill>
                  <a:schemeClr val="bg1"/>
                </a:solidFill>
              </a:rPr>
              <a:t>Structural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 err="1">
                <a:solidFill>
                  <a:schemeClr val="bg1"/>
                </a:solidFill>
              </a:rPr>
              <a:t>Engineering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7" name="Altbilgi Yer Tutucusu 5">
            <a:extLst>
              <a:ext uri="{FF2B5EF4-FFF2-40B4-BE49-F238E27FC236}">
                <a16:creationId xmlns:a16="http://schemas.microsoft.com/office/drawing/2014/main" id="{812C42D3-6C1D-4074-997E-5D15B68772BA}"/>
              </a:ext>
            </a:extLst>
          </p:cNvPr>
          <p:cNvSpPr txBox="1">
            <a:spLocks/>
          </p:cNvSpPr>
          <p:nvPr/>
        </p:nvSpPr>
        <p:spPr>
          <a:xfrm>
            <a:off x="4140569" y="6356349"/>
            <a:ext cx="2030415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r-T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>
                <a:solidFill>
                  <a:schemeClr val="bg1"/>
                </a:solidFill>
              </a:rPr>
              <a:t>Res.Assist.Aysu</a:t>
            </a:r>
            <a:r>
              <a:rPr lang="tr-TR" dirty="0">
                <a:solidFill>
                  <a:schemeClr val="bg1"/>
                </a:solidFill>
              </a:rPr>
              <a:t> GÖÇÜGENCİ</a:t>
            </a:r>
          </a:p>
        </p:txBody>
      </p:sp>
    </p:spTree>
    <p:extLst>
      <p:ext uri="{BB962C8B-B14F-4D97-AF65-F5344CB8AC3E}">
        <p14:creationId xmlns:p14="http://schemas.microsoft.com/office/powerpoint/2010/main" val="3158492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ClrTx/>
              <a:buNone/>
            </a:pPr>
            <a:endParaRPr lang="tr-TR" dirty="0"/>
          </a:p>
          <a:p>
            <a:pPr>
              <a:buClrTx/>
            </a:pPr>
            <a:r>
              <a:rPr lang="tr-TR" dirty="0" err="1"/>
              <a:t>Reinforced</a:t>
            </a:r>
            <a:r>
              <a:rPr lang="tr-TR" dirty="0"/>
              <a:t> </a:t>
            </a:r>
            <a:r>
              <a:rPr lang="tr-TR" dirty="0" err="1"/>
              <a:t>Concrete</a:t>
            </a:r>
            <a:r>
              <a:rPr lang="tr-TR" dirty="0"/>
              <a:t> </a:t>
            </a:r>
            <a:r>
              <a:rPr lang="tr-TR" dirty="0" err="1"/>
              <a:t>Structures</a:t>
            </a:r>
            <a:endParaRPr lang="tr-TR" dirty="0"/>
          </a:p>
          <a:p>
            <a:pPr>
              <a:buClrTx/>
            </a:pPr>
            <a:r>
              <a:rPr lang="tr-TR" dirty="0"/>
              <a:t>Steel </a:t>
            </a:r>
            <a:r>
              <a:rPr lang="tr-TR" dirty="0" err="1"/>
              <a:t>Structures</a:t>
            </a:r>
            <a:endParaRPr lang="tr-TR" dirty="0"/>
          </a:p>
          <a:p>
            <a:pPr>
              <a:buClrTx/>
            </a:pPr>
            <a:r>
              <a:rPr lang="tr-TR" dirty="0" err="1"/>
              <a:t>Timber</a:t>
            </a:r>
            <a:r>
              <a:rPr lang="tr-TR" dirty="0"/>
              <a:t> </a:t>
            </a:r>
            <a:r>
              <a:rPr lang="tr-TR" dirty="0" err="1"/>
              <a:t>Structures</a:t>
            </a:r>
            <a:endParaRPr lang="tr-TR" dirty="0"/>
          </a:p>
          <a:p>
            <a:pPr>
              <a:buClrTx/>
            </a:pPr>
            <a:r>
              <a:rPr lang="tr-TR" dirty="0" err="1"/>
              <a:t>Structural</a:t>
            </a:r>
            <a:r>
              <a:rPr lang="tr-TR" dirty="0"/>
              <a:t> Analysis</a:t>
            </a:r>
          </a:p>
          <a:p>
            <a:pPr>
              <a:buClrTx/>
            </a:pPr>
            <a:r>
              <a:rPr lang="tr-TR" dirty="0" err="1"/>
              <a:t>Structural</a:t>
            </a:r>
            <a:r>
              <a:rPr lang="tr-TR" dirty="0"/>
              <a:t> Dynamics</a:t>
            </a:r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FIELDS OF SPECIALTY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dirty="0">
                <a:solidFill>
                  <a:schemeClr val="tx1"/>
                </a:solidFill>
              </a:rPr>
              <a:t>05.10.2017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>
                <a:solidFill>
                  <a:schemeClr val="tx1"/>
                </a:solidFill>
              </a:rPr>
              <a:t>Structural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97C9-8A38-440B-AD53-463E33027AA6}" type="slidenum">
              <a:rPr lang="tr-TR" smtClean="0">
                <a:solidFill>
                  <a:schemeClr val="tx1"/>
                </a:solidFill>
              </a:rPr>
              <a:t>10</a:t>
            </a:fld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9" name="Altbilgi Yer Tutucusu 4"/>
          <p:cNvSpPr txBox="1">
            <a:spLocks/>
          </p:cNvSpPr>
          <p:nvPr/>
        </p:nvSpPr>
        <p:spPr>
          <a:xfrm>
            <a:off x="6012160" y="6356350"/>
            <a:ext cx="252028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r-T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chemeClr val="tx1"/>
                </a:solidFill>
              </a:rPr>
              <a:t>MSKU </a:t>
            </a:r>
            <a:r>
              <a:rPr lang="tr-TR" dirty="0" err="1">
                <a:solidFill>
                  <a:schemeClr val="tx1"/>
                </a:solidFill>
              </a:rPr>
              <a:t>Civil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Department</a:t>
            </a:r>
            <a:r>
              <a:rPr lang="tr-TR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11" y="8162"/>
            <a:ext cx="9144000" cy="6858000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11" y="-8162"/>
            <a:ext cx="9144000" cy="6858000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22" y="-8162"/>
            <a:ext cx="9144000" cy="7069435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79" y="-8162"/>
            <a:ext cx="9155411" cy="7069435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22" y="-8162"/>
            <a:ext cx="9178233" cy="720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6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STRUCTURAL MATERIALS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</a:pPr>
            <a:endParaRPr lang="tr-TR" dirty="0"/>
          </a:p>
          <a:p>
            <a:pPr>
              <a:buClrTx/>
            </a:pPr>
            <a:r>
              <a:rPr lang="tr-TR" dirty="0" err="1"/>
              <a:t>Concrete</a:t>
            </a:r>
            <a:r>
              <a:rPr lang="tr-TR" dirty="0"/>
              <a:t>=</a:t>
            </a:r>
            <a:r>
              <a:rPr lang="tr-TR" dirty="0" err="1"/>
              <a:t>Reinforced</a:t>
            </a:r>
            <a:r>
              <a:rPr lang="tr-TR" dirty="0"/>
              <a:t>/</a:t>
            </a:r>
            <a:r>
              <a:rPr lang="tr-TR" dirty="0" err="1"/>
              <a:t>Prestressed</a:t>
            </a:r>
            <a:endParaRPr lang="tr-TR" dirty="0"/>
          </a:p>
          <a:p>
            <a:pPr>
              <a:buClrTx/>
            </a:pPr>
            <a:r>
              <a:rPr lang="tr-TR" dirty="0"/>
              <a:t>Steel=Hot </a:t>
            </a:r>
            <a:r>
              <a:rPr lang="tr-TR" dirty="0" err="1"/>
              <a:t>Rolled</a:t>
            </a:r>
            <a:r>
              <a:rPr lang="tr-TR" dirty="0"/>
              <a:t>/</a:t>
            </a:r>
            <a:r>
              <a:rPr lang="tr-TR" dirty="0" err="1"/>
              <a:t>Cold</a:t>
            </a:r>
            <a:r>
              <a:rPr lang="tr-TR" dirty="0"/>
              <a:t> </a:t>
            </a:r>
            <a:r>
              <a:rPr lang="tr-TR" dirty="0" err="1"/>
              <a:t>Rolled</a:t>
            </a:r>
            <a:endParaRPr lang="tr-TR" dirty="0"/>
          </a:p>
          <a:p>
            <a:pPr>
              <a:buClrTx/>
            </a:pPr>
            <a:r>
              <a:rPr lang="tr-TR" dirty="0" err="1"/>
              <a:t>Iron</a:t>
            </a:r>
            <a:r>
              <a:rPr lang="tr-TR" dirty="0"/>
              <a:t>=</a:t>
            </a:r>
            <a:r>
              <a:rPr lang="tr-TR" dirty="0" err="1"/>
              <a:t>Wrought</a:t>
            </a:r>
            <a:r>
              <a:rPr lang="tr-TR" dirty="0"/>
              <a:t>/</a:t>
            </a:r>
            <a:r>
              <a:rPr lang="tr-TR" dirty="0" err="1"/>
              <a:t>Cast</a:t>
            </a:r>
            <a:endParaRPr lang="tr-TR" dirty="0"/>
          </a:p>
          <a:p>
            <a:pPr>
              <a:buClrTx/>
            </a:pPr>
            <a:r>
              <a:rPr lang="tr-TR" dirty="0" err="1"/>
              <a:t>Masonry</a:t>
            </a:r>
            <a:endParaRPr lang="tr-TR" dirty="0"/>
          </a:p>
          <a:p>
            <a:pPr>
              <a:buClrTx/>
            </a:pPr>
            <a:r>
              <a:rPr lang="tr-TR" dirty="0" err="1"/>
              <a:t>Timber</a:t>
            </a:r>
            <a:r>
              <a:rPr lang="tr-TR" dirty="0"/>
              <a:t>=</a:t>
            </a:r>
            <a:r>
              <a:rPr lang="tr-TR" dirty="0" err="1"/>
              <a:t>Hardwood</a:t>
            </a:r>
            <a:r>
              <a:rPr lang="tr-TR" dirty="0"/>
              <a:t>/</a:t>
            </a:r>
            <a:r>
              <a:rPr lang="tr-TR" dirty="0" err="1"/>
              <a:t>Softwood</a:t>
            </a:r>
            <a:endParaRPr lang="tr-TR" dirty="0"/>
          </a:p>
          <a:p>
            <a:pPr>
              <a:buClrTx/>
            </a:pPr>
            <a:r>
              <a:rPr lang="tr-TR" dirty="0" err="1"/>
              <a:t>Aluminium</a:t>
            </a:r>
            <a:endParaRPr lang="tr-TR" dirty="0"/>
          </a:p>
          <a:p>
            <a:pPr>
              <a:buClrTx/>
            </a:pPr>
            <a:r>
              <a:rPr lang="tr-TR" dirty="0" err="1"/>
              <a:t>Composite</a:t>
            </a:r>
            <a:r>
              <a:rPr lang="tr-TR" dirty="0"/>
              <a:t> </a:t>
            </a:r>
            <a:r>
              <a:rPr lang="tr-TR" dirty="0" err="1"/>
              <a:t>Materials</a:t>
            </a:r>
            <a:r>
              <a:rPr lang="tr-TR" dirty="0"/>
              <a:t>=</a:t>
            </a:r>
            <a:r>
              <a:rPr lang="tr-TR" dirty="0" err="1"/>
              <a:t>Plywood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dirty="0">
                <a:solidFill>
                  <a:schemeClr val="tx1"/>
                </a:solidFill>
              </a:rPr>
              <a:t>05.10.2017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>
                <a:solidFill>
                  <a:schemeClr val="tx1"/>
                </a:solidFill>
              </a:rPr>
              <a:t>Structural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97C9-8A38-440B-AD53-463E33027AA6}" type="slidenum">
              <a:rPr lang="tr-TR" smtClean="0">
                <a:solidFill>
                  <a:schemeClr val="tx1"/>
                </a:solidFill>
              </a:rPr>
              <a:t>11</a:t>
            </a:fld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9" name="Altbilgi Yer Tutucusu 4"/>
          <p:cNvSpPr txBox="1">
            <a:spLocks/>
          </p:cNvSpPr>
          <p:nvPr/>
        </p:nvSpPr>
        <p:spPr>
          <a:xfrm>
            <a:off x="6012160" y="6356350"/>
            <a:ext cx="252028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r-T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chemeClr val="tx1"/>
                </a:solidFill>
              </a:rPr>
              <a:t>MSKU </a:t>
            </a:r>
            <a:r>
              <a:rPr lang="tr-TR" dirty="0" err="1">
                <a:solidFill>
                  <a:schemeClr val="tx1"/>
                </a:solidFill>
              </a:rPr>
              <a:t>Civil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Department</a:t>
            </a:r>
            <a:r>
              <a:rPr lang="tr-TR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6203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LOADS ACTING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</a:pPr>
            <a:endParaRPr lang="tr-TR" dirty="0"/>
          </a:p>
          <a:p>
            <a:pPr>
              <a:buClrTx/>
            </a:pPr>
            <a:r>
              <a:rPr lang="tr-TR" dirty="0"/>
              <a:t>Self-</a:t>
            </a:r>
            <a:r>
              <a:rPr lang="tr-TR" dirty="0" err="1"/>
              <a:t>weight</a:t>
            </a:r>
            <a:r>
              <a:rPr lang="tr-TR" dirty="0"/>
              <a:t> </a:t>
            </a:r>
            <a:r>
              <a:rPr lang="tr-TR" dirty="0" err="1"/>
              <a:t>Loads</a:t>
            </a:r>
            <a:endParaRPr lang="tr-TR" dirty="0"/>
          </a:p>
          <a:p>
            <a:pPr>
              <a:buClrTx/>
            </a:pPr>
            <a:r>
              <a:rPr lang="tr-TR" dirty="0" err="1"/>
              <a:t>Other</a:t>
            </a:r>
            <a:r>
              <a:rPr lang="tr-TR" dirty="0"/>
              <a:t> </a:t>
            </a:r>
            <a:r>
              <a:rPr lang="tr-TR" dirty="0" err="1"/>
              <a:t>Dead</a:t>
            </a:r>
            <a:r>
              <a:rPr lang="tr-TR" dirty="0"/>
              <a:t> </a:t>
            </a:r>
            <a:r>
              <a:rPr lang="tr-TR" dirty="0" err="1"/>
              <a:t>Loads</a:t>
            </a:r>
            <a:r>
              <a:rPr lang="tr-TR" dirty="0"/>
              <a:t>                        </a:t>
            </a:r>
          </a:p>
          <a:p>
            <a:pPr>
              <a:buClrTx/>
            </a:pPr>
            <a:r>
              <a:rPr lang="tr-TR" dirty="0"/>
              <a:t>Live </a:t>
            </a:r>
            <a:r>
              <a:rPr lang="tr-TR" dirty="0" err="1"/>
              <a:t>Loads</a:t>
            </a:r>
            <a:endParaRPr lang="tr-TR" dirty="0"/>
          </a:p>
          <a:p>
            <a:pPr>
              <a:buClrTx/>
            </a:pPr>
            <a:r>
              <a:rPr lang="tr-TR" dirty="0" err="1"/>
              <a:t>Moving</a:t>
            </a:r>
            <a:r>
              <a:rPr lang="tr-TR" dirty="0"/>
              <a:t> </a:t>
            </a:r>
            <a:r>
              <a:rPr lang="tr-TR" dirty="0" err="1"/>
              <a:t>Loads</a:t>
            </a:r>
            <a:r>
              <a:rPr lang="tr-TR" dirty="0"/>
              <a:t>(</a:t>
            </a:r>
            <a:r>
              <a:rPr lang="tr-TR" dirty="0" err="1"/>
              <a:t>Crowd</a:t>
            </a:r>
            <a:r>
              <a:rPr lang="tr-TR" dirty="0"/>
              <a:t>/</a:t>
            </a:r>
            <a:r>
              <a:rPr lang="tr-TR" dirty="0" err="1"/>
              <a:t>Vehicle</a:t>
            </a:r>
            <a:r>
              <a:rPr lang="tr-TR" dirty="0"/>
              <a:t>)</a:t>
            </a:r>
          </a:p>
          <a:p>
            <a:pPr>
              <a:buClrTx/>
            </a:pPr>
            <a:r>
              <a:rPr lang="tr-TR" dirty="0" err="1"/>
              <a:t>Wind</a:t>
            </a:r>
            <a:r>
              <a:rPr lang="tr-TR" dirty="0"/>
              <a:t> </a:t>
            </a:r>
            <a:r>
              <a:rPr lang="tr-TR" dirty="0" err="1"/>
              <a:t>Loads</a:t>
            </a:r>
            <a:endParaRPr lang="tr-TR" dirty="0"/>
          </a:p>
          <a:p>
            <a:pPr>
              <a:buClrTx/>
            </a:pPr>
            <a:r>
              <a:rPr lang="tr-TR" dirty="0" err="1"/>
              <a:t>Earthquake</a:t>
            </a:r>
            <a:r>
              <a:rPr lang="tr-TR" dirty="0"/>
              <a:t> </a:t>
            </a:r>
            <a:r>
              <a:rPr lang="tr-TR" dirty="0" err="1"/>
              <a:t>Loads</a:t>
            </a:r>
            <a:r>
              <a:rPr lang="tr-TR" dirty="0"/>
              <a:t>                                </a:t>
            </a:r>
          </a:p>
          <a:p>
            <a:pPr>
              <a:buClrTx/>
            </a:pPr>
            <a:r>
              <a:rPr lang="tr-TR" dirty="0" err="1"/>
              <a:t>Snow</a:t>
            </a:r>
            <a:r>
              <a:rPr lang="tr-TR" dirty="0"/>
              <a:t> </a:t>
            </a:r>
            <a:r>
              <a:rPr lang="tr-TR" dirty="0" err="1"/>
              <a:t>Loads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>
                <a:solidFill>
                  <a:schemeClr val="tx1"/>
                </a:solidFill>
              </a:rPr>
              <a:t>05.10.2017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>
                <a:solidFill>
                  <a:schemeClr val="tx1"/>
                </a:solidFill>
              </a:rPr>
              <a:t>Structural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97C9-8A38-440B-AD53-463E33027AA6}" type="slidenum">
              <a:rPr lang="tr-TR" smtClean="0">
                <a:solidFill>
                  <a:schemeClr val="tx1"/>
                </a:solidFill>
              </a:rPr>
              <a:t>12</a:t>
            </a:fld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9" name="Altbilgi Yer Tutucusu 4"/>
          <p:cNvSpPr txBox="1">
            <a:spLocks/>
          </p:cNvSpPr>
          <p:nvPr/>
        </p:nvSpPr>
        <p:spPr>
          <a:xfrm>
            <a:off x="6012160" y="6356350"/>
            <a:ext cx="252028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r-T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chemeClr val="tx1"/>
                </a:solidFill>
              </a:rPr>
              <a:t>MSKU </a:t>
            </a:r>
            <a:r>
              <a:rPr lang="tr-TR" dirty="0" err="1">
                <a:solidFill>
                  <a:schemeClr val="tx1"/>
                </a:solidFill>
              </a:rPr>
              <a:t>Civil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Department</a:t>
            </a:r>
            <a:r>
              <a:rPr lang="tr-TR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7179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STRUCTURAL ELEMENTS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</a:pPr>
            <a:r>
              <a:rPr lang="tr-TR" dirty="0" err="1"/>
              <a:t>Columns</a:t>
            </a:r>
            <a:endParaRPr lang="tr-TR" dirty="0"/>
          </a:p>
          <a:p>
            <a:pPr>
              <a:buClrTx/>
            </a:pPr>
            <a:r>
              <a:rPr lang="tr-TR" dirty="0" err="1"/>
              <a:t>Beams</a:t>
            </a:r>
            <a:endParaRPr lang="tr-TR" dirty="0"/>
          </a:p>
          <a:p>
            <a:pPr>
              <a:buClrTx/>
            </a:pPr>
            <a:r>
              <a:rPr lang="tr-TR" dirty="0" err="1"/>
              <a:t>Slabs</a:t>
            </a:r>
            <a:endParaRPr lang="tr-TR" dirty="0"/>
          </a:p>
          <a:p>
            <a:pPr>
              <a:buClrTx/>
            </a:pPr>
            <a:r>
              <a:rPr lang="tr-TR" dirty="0" err="1"/>
              <a:t>Shearwalls</a:t>
            </a:r>
            <a:endParaRPr lang="tr-TR" dirty="0"/>
          </a:p>
          <a:p>
            <a:pPr>
              <a:buClrTx/>
            </a:pPr>
            <a:r>
              <a:rPr lang="tr-TR" dirty="0" err="1"/>
              <a:t>Trusses</a:t>
            </a:r>
            <a:endParaRPr lang="tr-TR" dirty="0"/>
          </a:p>
          <a:p>
            <a:pPr>
              <a:buClrTx/>
            </a:pPr>
            <a:r>
              <a:rPr lang="tr-TR" dirty="0" err="1"/>
              <a:t>Arches</a:t>
            </a:r>
            <a:endParaRPr lang="tr-TR" dirty="0"/>
          </a:p>
          <a:p>
            <a:pPr>
              <a:buClrTx/>
            </a:pPr>
            <a:r>
              <a:rPr lang="tr-TR" dirty="0" err="1"/>
              <a:t>Shells</a:t>
            </a:r>
            <a:endParaRPr lang="tr-TR" dirty="0"/>
          </a:p>
          <a:p>
            <a:pPr>
              <a:buClrTx/>
            </a:pP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dirty="0">
                <a:solidFill>
                  <a:schemeClr val="tx1"/>
                </a:solidFill>
              </a:rPr>
              <a:t>05.10.2017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>
                <a:solidFill>
                  <a:schemeClr val="tx1"/>
                </a:solidFill>
              </a:rPr>
              <a:t>Structural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35" y="1844823"/>
            <a:ext cx="5469773" cy="4033547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7" y="1851094"/>
            <a:ext cx="4963920" cy="4334241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954" y="1851094"/>
            <a:ext cx="6516216" cy="4150996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600" y="1844822"/>
            <a:ext cx="5873849" cy="4033547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23" y="1804039"/>
            <a:ext cx="6004995" cy="3810154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754" y="1733365"/>
            <a:ext cx="4608512" cy="4386454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600" y="1734561"/>
            <a:ext cx="5873849" cy="4385258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23" y="1804039"/>
            <a:ext cx="5894911" cy="4268725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754" y="1809811"/>
            <a:ext cx="5690454" cy="4334230"/>
          </a:xfrm>
          <a:prstGeom prst="rect">
            <a:avLst/>
          </a:prstGeom>
        </p:spPr>
      </p:pic>
      <p:sp>
        <p:nvSpPr>
          <p:cNvPr id="14" name="Slayt Numarası Yer Tutucusu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97C9-8A38-440B-AD53-463E33027AA6}" type="slidenum">
              <a:rPr lang="tr-TR" smtClean="0">
                <a:solidFill>
                  <a:schemeClr val="tx1"/>
                </a:solidFill>
              </a:rPr>
              <a:t>13</a:t>
            </a:fld>
            <a:endParaRPr lang="tr-TR">
              <a:solidFill>
                <a:schemeClr val="tx1"/>
              </a:solidFill>
            </a:endParaRPr>
          </a:p>
        </p:txBody>
      </p:sp>
      <p:sp>
        <p:nvSpPr>
          <p:cNvPr id="18" name="Altbilgi Yer Tutucusu 4"/>
          <p:cNvSpPr txBox="1">
            <a:spLocks/>
          </p:cNvSpPr>
          <p:nvPr/>
        </p:nvSpPr>
        <p:spPr>
          <a:xfrm>
            <a:off x="6012160" y="6356350"/>
            <a:ext cx="252028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r-T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chemeClr val="tx1"/>
                </a:solidFill>
              </a:rPr>
              <a:t>MSKU </a:t>
            </a:r>
            <a:r>
              <a:rPr lang="tr-TR" dirty="0" err="1">
                <a:solidFill>
                  <a:schemeClr val="tx1"/>
                </a:solidFill>
              </a:rPr>
              <a:t>Civil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Department</a:t>
            </a:r>
            <a:r>
              <a:rPr lang="tr-TR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975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7504" y="704088"/>
            <a:ext cx="8784976" cy="1143000"/>
          </a:xfrm>
        </p:spPr>
        <p:txBody>
          <a:bodyPr>
            <a:normAutofit/>
          </a:bodyPr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 DESIGN CODES AND STANDARDS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</a:pPr>
            <a:endParaRPr lang="tr-TR" dirty="0"/>
          </a:p>
          <a:p>
            <a:pPr>
              <a:buClrTx/>
            </a:pPr>
            <a:r>
              <a:rPr lang="tr-TR" dirty="0" err="1"/>
              <a:t>Structural</a:t>
            </a:r>
            <a:r>
              <a:rPr lang="tr-TR" dirty="0"/>
              <a:t> </a:t>
            </a:r>
            <a:r>
              <a:rPr lang="tr-TR" dirty="0" err="1"/>
              <a:t>Concrete</a:t>
            </a:r>
            <a:r>
              <a:rPr lang="tr-TR" dirty="0"/>
              <a:t> Design=TS500</a:t>
            </a:r>
          </a:p>
          <a:p>
            <a:pPr>
              <a:buClrTx/>
            </a:pPr>
            <a:r>
              <a:rPr lang="tr-TR" dirty="0" err="1"/>
              <a:t>Structural</a:t>
            </a:r>
            <a:r>
              <a:rPr lang="tr-TR" dirty="0"/>
              <a:t> Steel Design=TS648</a:t>
            </a:r>
          </a:p>
          <a:p>
            <a:pPr>
              <a:buClrTx/>
            </a:pPr>
            <a:r>
              <a:rPr lang="tr-TR" dirty="0" err="1"/>
              <a:t>Masonry</a:t>
            </a:r>
            <a:r>
              <a:rPr lang="tr-TR" dirty="0"/>
              <a:t>=TS2510</a:t>
            </a:r>
          </a:p>
          <a:p>
            <a:pPr>
              <a:buClrTx/>
            </a:pPr>
            <a:r>
              <a:rPr lang="tr-TR" dirty="0" err="1"/>
              <a:t>Loads</a:t>
            </a:r>
            <a:r>
              <a:rPr lang="tr-TR" dirty="0"/>
              <a:t>=TS498</a:t>
            </a:r>
          </a:p>
          <a:p>
            <a:pPr>
              <a:buClrTx/>
            </a:pPr>
            <a:r>
              <a:rPr lang="tr-TR" dirty="0" err="1"/>
              <a:t>Turkish</a:t>
            </a:r>
            <a:r>
              <a:rPr lang="tr-TR" dirty="0"/>
              <a:t> </a:t>
            </a:r>
            <a:r>
              <a:rPr lang="tr-TR" dirty="0" err="1"/>
              <a:t>Earthquake</a:t>
            </a:r>
            <a:r>
              <a:rPr lang="tr-TR" dirty="0"/>
              <a:t> </a:t>
            </a:r>
            <a:r>
              <a:rPr lang="tr-TR" dirty="0" err="1"/>
              <a:t>Code</a:t>
            </a:r>
            <a:r>
              <a:rPr lang="tr-TR" dirty="0"/>
              <a:t>=TDY2007</a:t>
            </a:r>
          </a:p>
          <a:p>
            <a:pPr>
              <a:buClrTx/>
            </a:pPr>
            <a:r>
              <a:rPr lang="tr-TR" dirty="0" err="1"/>
              <a:t>ASTM,ASCE,ACI,AISC,Eurocode,IBC,AASHTO</a:t>
            </a:r>
            <a:endParaRPr lang="tr-TR" dirty="0"/>
          </a:p>
          <a:p>
            <a:pPr>
              <a:buClrTx/>
            </a:pP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>
                <a:solidFill>
                  <a:schemeClr val="tx1"/>
                </a:solidFill>
              </a:rPr>
              <a:t>05.10.2017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>
                <a:solidFill>
                  <a:schemeClr val="tx1"/>
                </a:solidFill>
              </a:rPr>
              <a:t>Structural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97C9-8A38-440B-AD53-463E33027AA6}" type="slidenum">
              <a:rPr lang="tr-TR" smtClean="0">
                <a:solidFill>
                  <a:schemeClr val="tx1"/>
                </a:solidFill>
              </a:rPr>
              <a:t>14</a:t>
            </a:fld>
            <a:endParaRPr lang="tr-TR">
              <a:solidFill>
                <a:schemeClr val="tx1"/>
              </a:solidFill>
            </a:endParaRPr>
          </a:p>
        </p:txBody>
      </p:sp>
      <p:sp>
        <p:nvSpPr>
          <p:cNvPr id="9" name="Altbilgi Yer Tutucusu 4"/>
          <p:cNvSpPr txBox="1">
            <a:spLocks/>
          </p:cNvSpPr>
          <p:nvPr/>
        </p:nvSpPr>
        <p:spPr>
          <a:xfrm>
            <a:off x="6012160" y="6356350"/>
            <a:ext cx="252028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r-T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chemeClr val="tx1"/>
                </a:solidFill>
              </a:rPr>
              <a:t>MSKU </a:t>
            </a:r>
            <a:r>
              <a:rPr lang="tr-TR" dirty="0" err="1">
                <a:solidFill>
                  <a:schemeClr val="tx1"/>
                </a:solidFill>
              </a:rPr>
              <a:t>Civil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Department</a:t>
            </a:r>
            <a:r>
              <a:rPr lang="tr-TR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5780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97C9-8A38-440B-AD53-463E33027AA6}" type="slidenum">
              <a:rPr lang="tr-TR" smtClean="0">
                <a:solidFill>
                  <a:schemeClr val="tx1"/>
                </a:solidFill>
              </a:rPr>
              <a:t>15</a:t>
            </a:fld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dirty="0">
                <a:solidFill>
                  <a:schemeClr val="tx1"/>
                </a:solidFill>
              </a:rPr>
              <a:t>05.10.2017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>
                <a:solidFill>
                  <a:schemeClr val="tx1"/>
                </a:solidFill>
              </a:rPr>
              <a:t>Structural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4" name="Altbilgi Yer Tutucusu 4"/>
          <p:cNvSpPr txBox="1">
            <a:spLocks/>
          </p:cNvSpPr>
          <p:nvPr/>
        </p:nvSpPr>
        <p:spPr>
          <a:xfrm>
            <a:off x="6012160" y="6356350"/>
            <a:ext cx="252028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r-T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chemeClr val="tx1"/>
                </a:solidFill>
              </a:rPr>
              <a:t>MSKU </a:t>
            </a:r>
            <a:r>
              <a:rPr lang="tr-TR" dirty="0" err="1">
                <a:solidFill>
                  <a:schemeClr val="tx1"/>
                </a:solidFill>
              </a:rPr>
              <a:t>Civil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Department</a:t>
            </a:r>
            <a:r>
              <a:rPr lang="tr-TR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STRUCTURAL FAILURES</a:t>
            </a:r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7593"/>
            <a:ext cx="9146163" cy="5379740"/>
          </a:xfr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2" y="1171803"/>
            <a:ext cx="9133449" cy="537132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" y="1165289"/>
            <a:ext cx="9122898" cy="5350361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2" y="1154327"/>
            <a:ext cx="9144000" cy="522610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" y="1154327"/>
            <a:ext cx="9133449" cy="5322226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3" y="0"/>
            <a:ext cx="915929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9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FINAL WORDS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ClrTx/>
              <a:buNone/>
            </a:pPr>
            <a:endParaRPr lang="tr-TR" dirty="0"/>
          </a:p>
          <a:p>
            <a:pPr>
              <a:buClrTx/>
            </a:pPr>
            <a:r>
              <a:rPr lang="tr-TR" dirty="0"/>
              <a:t>Be Creative</a:t>
            </a:r>
          </a:p>
          <a:p>
            <a:pPr>
              <a:buClrTx/>
            </a:pPr>
            <a:r>
              <a:rPr lang="tr-TR" dirty="0"/>
              <a:t>Be </a:t>
            </a:r>
            <a:r>
              <a:rPr lang="tr-TR" dirty="0" err="1"/>
              <a:t>Careful</a:t>
            </a:r>
            <a:endParaRPr lang="tr-TR" dirty="0"/>
          </a:p>
          <a:p>
            <a:pPr>
              <a:buClrTx/>
            </a:pPr>
            <a:r>
              <a:rPr lang="tr-TR" dirty="0"/>
              <a:t>Be </a:t>
            </a:r>
            <a:r>
              <a:rPr lang="tr-TR" dirty="0" err="1"/>
              <a:t>Responsible</a:t>
            </a:r>
            <a:endParaRPr lang="tr-TR" dirty="0"/>
          </a:p>
          <a:p>
            <a:pPr>
              <a:buClrTx/>
            </a:pPr>
            <a:r>
              <a:rPr lang="tr-TR" dirty="0"/>
              <a:t>Be </a:t>
            </a:r>
            <a:r>
              <a:rPr lang="tr-TR" dirty="0" err="1"/>
              <a:t>Economical</a:t>
            </a:r>
            <a:endParaRPr lang="tr-TR" dirty="0"/>
          </a:p>
          <a:p>
            <a:pPr>
              <a:buClrTx/>
            </a:pPr>
            <a:r>
              <a:rPr lang="tr-TR" dirty="0" err="1"/>
              <a:t>Remember,Time</a:t>
            </a:r>
            <a:r>
              <a:rPr lang="tr-TR" dirty="0"/>
              <a:t> </a:t>
            </a:r>
            <a:r>
              <a:rPr lang="tr-TR" dirty="0" err="1"/>
              <a:t>matters</a:t>
            </a:r>
            <a:r>
              <a:rPr lang="tr-TR" dirty="0"/>
              <a:t>!!!</a:t>
            </a:r>
          </a:p>
          <a:p>
            <a:pPr>
              <a:buClrTx/>
            </a:pP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Remember,Safety</a:t>
            </a:r>
            <a:r>
              <a:rPr lang="tr-TR" dirty="0"/>
              <a:t> </a:t>
            </a:r>
            <a:r>
              <a:rPr lang="tr-TR" dirty="0" err="1"/>
              <a:t>always</a:t>
            </a:r>
            <a:r>
              <a:rPr lang="tr-TR" dirty="0"/>
              <a:t> </a:t>
            </a:r>
            <a:r>
              <a:rPr lang="tr-TR" dirty="0" err="1"/>
              <a:t>comes</a:t>
            </a:r>
            <a:r>
              <a:rPr lang="tr-TR" dirty="0"/>
              <a:t> </a:t>
            </a:r>
            <a:r>
              <a:rPr lang="tr-TR" dirty="0" err="1"/>
              <a:t>first</a:t>
            </a:r>
            <a:r>
              <a:rPr lang="tr-TR" dirty="0"/>
              <a:t>!!!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dirty="0">
                <a:solidFill>
                  <a:schemeClr val="tx1"/>
                </a:solidFill>
              </a:rPr>
              <a:t>05.10.2017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>
                <a:solidFill>
                  <a:schemeClr val="tx1"/>
                </a:solidFill>
              </a:rPr>
              <a:t>Structural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97C9-8A38-440B-AD53-463E33027AA6}" type="slidenum">
              <a:rPr lang="tr-TR" smtClean="0">
                <a:solidFill>
                  <a:schemeClr val="tx1"/>
                </a:solidFill>
              </a:rPr>
              <a:t>16</a:t>
            </a:fld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9" name="Altbilgi Yer Tutucusu 4"/>
          <p:cNvSpPr txBox="1">
            <a:spLocks/>
          </p:cNvSpPr>
          <p:nvPr/>
        </p:nvSpPr>
        <p:spPr>
          <a:xfrm>
            <a:off x="6012160" y="6356350"/>
            <a:ext cx="252028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r-T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chemeClr val="tx1"/>
                </a:solidFill>
              </a:rPr>
              <a:t>MSKU </a:t>
            </a:r>
            <a:r>
              <a:rPr lang="tr-TR" dirty="0" err="1">
                <a:solidFill>
                  <a:schemeClr val="tx1"/>
                </a:solidFill>
              </a:rPr>
              <a:t>Civil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Department</a:t>
            </a:r>
            <a:r>
              <a:rPr lang="tr-TR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813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STRUCTURE COURSES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dirty="0">
                <a:solidFill>
                  <a:schemeClr val="tx1"/>
                </a:solidFill>
              </a:rPr>
              <a:t>05.10.2017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>
                <a:solidFill>
                  <a:schemeClr val="tx1"/>
                </a:solidFill>
              </a:rPr>
              <a:t>Structural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97C9-8A38-440B-AD53-463E33027AA6}" type="slidenum">
              <a:rPr lang="tr-TR" smtClean="0">
                <a:solidFill>
                  <a:schemeClr val="tx1"/>
                </a:solidFill>
              </a:rPr>
              <a:t>17</a:t>
            </a:fld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9" name="Altbilgi Yer Tutucusu 4"/>
          <p:cNvSpPr txBox="1">
            <a:spLocks/>
          </p:cNvSpPr>
          <p:nvPr/>
        </p:nvSpPr>
        <p:spPr>
          <a:xfrm>
            <a:off x="6012160" y="6356350"/>
            <a:ext cx="252028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r-T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chemeClr val="tx1"/>
                </a:solidFill>
              </a:rPr>
              <a:t>MSKU </a:t>
            </a:r>
            <a:r>
              <a:rPr lang="tr-TR" dirty="0" err="1">
                <a:solidFill>
                  <a:schemeClr val="tx1"/>
                </a:solidFill>
              </a:rPr>
              <a:t>Civil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Department</a:t>
            </a:r>
            <a:r>
              <a:rPr lang="tr-TR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8D76870F-BAF1-49A7-BBEB-E5FB6CFD4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Structural</a:t>
            </a:r>
            <a:r>
              <a:rPr lang="tr-TR" dirty="0"/>
              <a:t> </a:t>
            </a:r>
            <a:r>
              <a:rPr lang="tr-TR" dirty="0" err="1"/>
              <a:t>Systems</a:t>
            </a:r>
            <a:r>
              <a:rPr lang="tr-TR" dirty="0"/>
              <a:t> 1-2</a:t>
            </a:r>
          </a:p>
          <a:p>
            <a:r>
              <a:rPr lang="tr-TR" dirty="0" err="1"/>
              <a:t>Reinforced</a:t>
            </a:r>
            <a:r>
              <a:rPr lang="tr-TR" dirty="0"/>
              <a:t> </a:t>
            </a:r>
            <a:r>
              <a:rPr lang="tr-TR" dirty="0" err="1"/>
              <a:t>Concrete</a:t>
            </a:r>
            <a:r>
              <a:rPr lang="tr-TR" dirty="0"/>
              <a:t> 1-2</a:t>
            </a:r>
          </a:p>
          <a:p>
            <a:r>
              <a:rPr lang="tr-TR" dirty="0" err="1"/>
              <a:t>Int</a:t>
            </a:r>
            <a:r>
              <a:rPr lang="tr-TR" dirty="0"/>
              <a:t>. </a:t>
            </a:r>
            <a:r>
              <a:rPr lang="tr-TR" dirty="0" err="1"/>
              <a:t>Structural</a:t>
            </a:r>
            <a:r>
              <a:rPr lang="tr-TR" dirty="0"/>
              <a:t> Dynamics</a:t>
            </a:r>
          </a:p>
          <a:p>
            <a:r>
              <a:rPr lang="tr-TR" dirty="0" err="1"/>
              <a:t>Fundamental</a:t>
            </a:r>
            <a:r>
              <a:rPr lang="tr-TR" dirty="0"/>
              <a:t> of Steel Design</a:t>
            </a:r>
          </a:p>
          <a:p>
            <a:r>
              <a:rPr lang="tr-TR" dirty="0" err="1"/>
              <a:t>Int</a:t>
            </a:r>
            <a:r>
              <a:rPr lang="tr-TR" dirty="0"/>
              <a:t>. </a:t>
            </a:r>
            <a:r>
              <a:rPr lang="tr-TR" dirty="0" err="1"/>
              <a:t>Finite</a:t>
            </a:r>
            <a:r>
              <a:rPr lang="tr-TR" dirty="0"/>
              <a:t> Element </a:t>
            </a:r>
            <a:r>
              <a:rPr lang="tr-TR" dirty="0" err="1"/>
              <a:t>Methods</a:t>
            </a:r>
            <a:endParaRPr lang="tr-TR" dirty="0"/>
          </a:p>
          <a:p>
            <a:r>
              <a:rPr lang="tr-TR" dirty="0"/>
              <a:t>Advanced </a:t>
            </a:r>
            <a:r>
              <a:rPr lang="tr-TR" dirty="0" err="1"/>
              <a:t>Structural</a:t>
            </a:r>
            <a:r>
              <a:rPr lang="tr-TR" dirty="0"/>
              <a:t> Analysis</a:t>
            </a:r>
          </a:p>
          <a:p>
            <a:r>
              <a:rPr lang="tr-TR" dirty="0"/>
              <a:t>Design of </a:t>
            </a:r>
            <a:r>
              <a:rPr lang="tr-TR" dirty="0" err="1"/>
              <a:t>Tall</a:t>
            </a:r>
            <a:r>
              <a:rPr lang="tr-TR" dirty="0"/>
              <a:t> </a:t>
            </a:r>
            <a:r>
              <a:rPr lang="tr-TR" dirty="0" err="1"/>
              <a:t>Buildings</a:t>
            </a:r>
            <a:endParaRPr lang="tr-TR" dirty="0"/>
          </a:p>
          <a:p>
            <a:r>
              <a:rPr lang="tr-TR" dirty="0" err="1"/>
              <a:t>Computer</a:t>
            </a:r>
            <a:r>
              <a:rPr lang="tr-TR" dirty="0"/>
              <a:t> </a:t>
            </a:r>
            <a:r>
              <a:rPr lang="tr-TR" dirty="0" err="1"/>
              <a:t>App</a:t>
            </a:r>
            <a:r>
              <a:rPr lang="tr-TR" dirty="0"/>
              <a:t>. in </a:t>
            </a:r>
            <a:r>
              <a:rPr lang="tr-TR" dirty="0" err="1"/>
              <a:t>Structural</a:t>
            </a:r>
            <a:r>
              <a:rPr lang="tr-TR" dirty="0"/>
              <a:t> </a:t>
            </a:r>
            <a:r>
              <a:rPr lang="tr-TR" dirty="0" err="1"/>
              <a:t>Engineering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50356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ClrTx/>
              <a:buNone/>
            </a:pP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dirty="0">
                <a:solidFill>
                  <a:schemeClr val="tx1"/>
                </a:solidFill>
              </a:rPr>
              <a:t>05.10.2017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>
                <a:solidFill>
                  <a:schemeClr val="tx1"/>
                </a:solidFill>
              </a:rPr>
              <a:t>Structural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tr-TR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9" name="Altbilgi Yer Tutucusu 4"/>
          <p:cNvSpPr txBox="1">
            <a:spLocks/>
          </p:cNvSpPr>
          <p:nvPr/>
        </p:nvSpPr>
        <p:spPr>
          <a:xfrm>
            <a:off x="6012160" y="6356350"/>
            <a:ext cx="252028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r-T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chemeClr val="tx1"/>
                </a:solidFill>
              </a:rPr>
              <a:t>MSKU </a:t>
            </a:r>
            <a:r>
              <a:rPr lang="tr-TR" dirty="0" err="1">
                <a:solidFill>
                  <a:schemeClr val="tx1"/>
                </a:solidFill>
              </a:rPr>
              <a:t>Civil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Department</a:t>
            </a:r>
            <a:r>
              <a:rPr lang="tr-TR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EDE752CD-060F-44AB-BAAF-9291D10681E0}"/>
              </a:ext>
            </a:extLst>
          </p:cNvPr>
          <p:cNvSpPr/>
          <p:nvPr/>
        </p:nvSpPr>
        <p:spPr>
          <a:xfrm>
            <a:off x="2304876" y="2967335"/>
            <a:ext cx="45342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r-TR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00480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CONTENT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tr-TR" dirty="0" err="1"/>
              <a:t>Sub-disciplines</a:t>
            </a:r>
            <a:endParaRPr lang="tr-TR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tr-TR" dirty="0"/>
              <a:t>Definition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tr-TR" dirty="0"/>
              <a:t>Main </a:t>
            </a:r>
            <a:r>
              <a:rPr lang="tr-TR" dirty="0" err="1"/>
              <a:t>Goal</a:t>
            </a:r>
            <a:r>
              <a:rPr lang="tr-TR" dirty="0"/>
              <a:t>/Design </a:t>
            </a:r>
            <a:r>
              <a:rPr lang="tr-TR" dirty="0" err="1"/>
              <a:t>Criteria</a:t>
            </a:r>
            <a:endParaRPr lang="tr-TR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tr-TR" dirty="0" err="1"/>
              <a:t>Progress</a:t>
            </a:r>
            <a:r>
              <a:rPr lang="tr-TR" dirty="0"/>
              <a:t> of SE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tr-TR" dirty="0" err="1"/>
              <a:t>Structure</a:t>
            </a:r>
            <a:r>
              <a:rPr lang="tr-TR" dirty="0"/>
              <a:t> </a:t>
            </a:r>
            <a:r>
              <a:rPr lang="tr-TR" dirty="0" err="1"/>
              <a:t>Types</a:t>
            </a:r>
            <a:endParaRPr lang="tr-TR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tr-TR" dirty="0" err="1"/>
              <a:t>Steps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Follow</a:t>
            </a:r>
            <a:r>
              <a:rPr lang="tr-TR" dirty="0"/>
              <a:t> in Road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Goal</a:t>
            </a:r>
            <a:endParaRPr lang="tr-TR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tr-TR" dirty="0" err="1"/>
              <a:t>Fields</a:t>
            </a:r>
            <a:r>
              <a:rPr lang="tr-TR" dirty="0"/>
              <a:t> of </a:t>
            </a:r>
            <a:r>
              <a:rPr lang="tr-TR" dirty="0" err="1"/>
              <a:t>Specialty</a:t>
            </a:r>
            <a:endParaRPr lang="tr-TR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tr-TR" dirty="0" err="1"/>
              <a:t>Necessary</a:t>
            </a:r>
            <a:r>
              <a:rPr lang="tr-TR" dirty="0"/>
              <a:t> </a:t>
            </a:r>
            <a:r>
              <a:rPr lang="tr-TR" dirty="0" err="1"/>
              <a:t>Terms</a:t>
            </a:r>
            <a:endParaRPr lang="tr-TR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tr-TR" dirty="0" err="1"/>
              <a:t>Structural</a:t>
            </a:r>
            <a:r>
              <a:rPr lang="tr-TR" dirty="0"/>
              <a:t> </a:t>
            </a:r>
            <a:r>
              <a:rPr lang="tr-TR" dirty="0" err="1"/>
              <a:t>Failures</a:t>
            </a:r>
            <a:endParaRPr lang="tr-TR" dirty="0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dirty="0">
                <a:solidFill>
                  <a:schemeClr val="tx1"/>
                </a:solidFill>
              </a:rPr>
              <a:t>05.10.2017</a:t>
            </a:r>
          </a:p>
        </p:txBody>
      </p:sp>
      <p:sp>
        <p:nvSpPr>
          <p:cNvPr id="9" name="Altbilgi Yer Tutucusu 4"/>
          <p:cNvSpPr txBox="1">
            <a:spLocks/>
          </p:cNvSpPr>
          <p:nvPr/>
        </p:nvSpPr>
        <p:spPr>
          <a:xfrm>
            <a:off x="6012160" y="6356350"/>
            <a:ext cx="252028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r-T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chemeClr val="tx1"/>
                </a:solidFill>
              </a:rPr>
              <a:t>MSKU </a:t>
            </a:r>
            <a:r>
              <a:rPr lang="tr-TR" dirty="0" err="1">
                <a:solidFill>
                  <a:schemeClr val="tx1"/>
                </a:solidFill>
              </a:rPr>
              <a:t>Civil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Department</a:t>
            </a:r>
            <a:r>
              <a:rPr lang="tr-TR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97C9-8A38-440B-AD53-463E33027AA6}" type="slidenum">
              <a:rPr lang="tr-TR" smtClean="0">
                <a:solidFill>
                  <a:schemeClr val="tx1"/>
                </a:solidFill>
              </a:rPr>
              <a:t>2</a:t>
            </a:fld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0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r>
              <a:rPr lang="tr-TR" dirty="0" err="1">
                <a:solidFill>
                  <a:schemeClr val="tx1"/>
                </a:solidFill>
              </a:rPr>
              <a:t>Structural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978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SUB-DISCIPLINES of CE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</a:pPr>
            <a:r>
              <a:rPr lang="en-US" sz="2800" b="1" dirty="0"/>
              <a:t>Structural</a:t>
            </a:r>
            <a:r>
              <a:rPr lang="tr-TR" sz="2800" b="1" dirty="0"/>
              <a:t> </a:t>
            </a:r>
            <a:r>
              <a:rPr lang="tr-TR" sz="2800" b="1" dirty="0" err="1"/>
              <a:t>Engineering</a:t>
            </a:r>
            <a:endParaRPr lang="tr-TR" sz="2800" b="1" dirty="0"/>
          </a:p>
          <a:p>
            <a:pPr>
              <a:buClrTx/>
            </a:pPr>
            <a:r>
              <a:rPr lang="tr-TR" sz="2800" dirty="0" err="1"/>
              <a:t>Earthquake</a:t>
            </a:r>
            <a:r>
              <a:rPr lang="tr-TR" sz="2800" dirty="0"/>
              <a:t> </a:t>
            </a:r>
            <a:r>
              <a:rPr lang="tr-TR" sz="2800" dirty="0" err="1"/>
              <a:t>Engineering</a:t>
            </a:r>
            <a:endParaRPr lang="tr-TR" sz="2800" dirty="0"/>
          </a:p>
          <a:p>
            <a:pPr>
              <a:buClrTx/>
            </a:pPr>
            <a:r>
              <a:rPr lang="tr-TR" dirty="0" err="1"/>
              <a:t>Geotechnical</a:t>
            </a:r>
            <a:r>
              <a:rPr lang="tr-TR" dirty="0"/>
              <a:t> </a:t>
            </a:r>
            <a:r>
              <a:rPr lang="tr-TR" dirty="0" err="1"/>
              <a:t>Engineering</a:t>
            </a:r>
            <a:endParaRPr lang="tr-TR" dirty="0"/>
          </a:p>
          <a:p>
            <a:pPr>
              <a:buClrTx/>
            </a:pPr>
            <a:r>
              <a:rPr lang="tr-TR" dirty="0" err="1"/>
              <a:t>Materials</a:t>
            </a:r>
            <a:r>
              <a:rPr lang="tr-TR" dirty="0"/>
              <a:t> of Construction</a:t>
            </a:r>
          </a:p>
          <a:p>
            <a:pPr>
              <a:buClrTx/>
            </a:pPr>
            <a:r>
              <a:rPr lang="tr-TR" dirty="0" err="1"/>
              <a:t>Transportation</a:t>
            </a:r>
            <a:r>
              <a:rPr lang="tr-TR" dirty="0"/>
              <a:t> </a:t>
            </a:r>
            <a:r>
              <a:rPr lang="tr-TR" dirty="0" err="1"/>
              <a:t>Engineering</a:t>
            </a:r>
            <a:endParaRPr lang="tr-TR" dirty="0"/>
          </a:p>
          <a:p>
            <a:pPr>
              <a:buClrTx/>
            </a:pPr>
            <a:r>
              <a:rPr lang="tr-TR" dirty="0" err="1"/>
              <a:t>Hydraulics</a:t>
            </a:r>
            <a:endParaRPr lang="tr-TR" dirty="0"/>
          </a:p>
          <a:p>
            <a:pPr>
              <a:buClrTx/>
            </a:pPr>
            <a:r>
              <a:rPr lang="tr-TR" dirty="0" err="1"/>
              <a:t>Water</a:t>
            </a:r>
            <a:r>
              <a:rPr lang="tr-TR" dirty="0"/>
              <a:t> </a:t>
            </a:r>
            <a:r>
              <a:rPr lang="tr-TR" dirty="0" err="1"/>
              <a:t>Resources</a:t>
            </a:r>
            <a:r>
              <a:rPr lang="tr-TR" dirty="0"/>
              <a:t> </a:t>
            </a:r>
            <a:r>
              <a:rPr lang="tr-TR" dirty="0" err="1"/>
              <a:t>Engineering</a:t>
            </a:r>
            <a:endParaRPr lang="tr-TR" dirty="0"/>
          </a:p>
          <a:p>
            <a:pPr>
              <a:buClrTx/>
            </a:pPr>
            <a:r>
              <a:rPr lang="tr-TR" dirty="0" err="1"/>
              <a:t>Coastal</a:t>
            </a:r>
            <a:r>
              <a:rPr lang="tr-TR" dirty="0"/>
              <a:t> </a:t>
            </a:r>
            <a:r>
              <a:rPr lang="tr-TR" dirty="0" err="1"/>
              <a:t>Engineering</a:t>
            </a:r>
            <a:endParaRPr lang="tr-TR" dirty="0"/>
          </a:p>
          <a:p>
            <a:pPr>
              <a:buClrTx/>
            </a:pPr>
            <a:r>
              <a:rPr lang="tr-TR" dirty="0"/>
              <a:t>Construction Management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dirty="0">
                <a:solidFill>
                  <a:schemeClr val="tx1"/>
                </a:solidFill>
              </a:rPr>
              <a:t>05.10.2017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>
                <a:solidFill>
                  <a:schemeClr val="tx1"/>
                </a:solidFill>
              </a:rPr>
              <a:t>Structural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97C9-8A38-440B-AD53-463E33027AA6}" type="slidenum">
              <a:rPr lang="tr-TR" smtClean="0">
                <a:solidFill>
                  <a:schemeClr val="tx1"/>
                </a:solidFill>
              </a:rPr>
              <a:t>3</a:t>
            </a:fld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9" name="Altbilgi Yer Tutucusu 4"/>
          <p:cNvSpPr txBox="1">
            <a:spLocks/>
          </p:cNvSpPr>
          <p:nvPr/>
        </p:nvSpPr>
        <p:spPr>
          <a:xfrm>
            <a:off x="6012160" y="6356350"/>
            <a:ext cx="252028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r-T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chemeClr val="tx1"/>
                </a:solidFill>
              </a:rPr>
              <a:t>MSKU </a:t>
            </a:r>
            <a:r>
              <a:rPr lang="tr-TR" dirty="0" err="1">
                <a:solidFill>
                  <a:schemeClr val="tx1"/>
                </a:solidFill>
              </a:rPr>
              <a:t>Civil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Department</a:t>
            </a:r>
            <a:r>
              <a:rPr lang="tr-TR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8276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DEFINITION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ClrTx/>
              <a:buNone/>
            </a:pPr>
            <a:endParaRPr lang="tr-TR" dirty="0"/>
          </a:p>
          <a:p>
            <a:pPr marL="0" indent="0" algn="ctr">
              <a:buClrTx/>
              <a:buNone/>
            </a:pPr>
            <a:r>
              <a:rPr lang="tr-TR" dirty="0"/>
              <a:t>STRUCTURAL DESIGN</a:t>
            </a:r>
          </a:p>
          <a:p>
            <a:pPr marL="0" indent="0" algn="ctr">
              <a:buClrTx/>
              <a:buNone/>
            </a:pPr>
            <a:r>
              <a:rPr lang="tr-TR" dirty="0"/>
              <a:t>+</a:t>
            </a:r>
          </a:p>
          <a:p>
            <a:pPr marL="0" indent="0" algn="ctr">
              <a:buClrTx/>
              <a:buNone/>
            </a:pPr>
            <a:r>
              <a:rPr lang="tr-TR" dirty="0"/>
              <a:t>STRUCTURAL ANALYSIS</a:t>
            </a:r>
          </a:p>
          <a:p>
            <a:pPr marL="0" indent="0" algn="ctr">
              <a:buClrTx/>
              <a:buNone/>
            </a:pPr>
            <a:r>
              <a:rPr lang="tr-TR" dirty="0"/>
              <a:t>=</a:t>
            </a:r>
          </a:p>
          <a:p>
            <a:pPr marL="0" indent="0" algn="ctr">
              <a:buClrTx/>
              <a:buNone/>
            </a:pPr>
            <a:r>
              <a:rPr lang="tr-TR" dirty="0"/>
              <a:t>STRUCTURES THAT CAN</a:t>
            </a:r>
          </a:p>
          <a:p>
            <a:pPr marL="0" indent="0" algn="ctr">
              <a:buClrTx/>
              <a:buNone/>
            </a:pPr>
            <a:r>
              <a:rPr lang="tr-TR" dirty="0"/>
              <a:t>SUPPORT OR RESIST LOADS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dirty="0">
                <a:solidFill>
                  <a:schemeClr val="tx1"/>
                </a:solidFill>
              </a:rPr>
              <a:t>05.10.2017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>
                <a:solidFill>
                  <a:schemeClr val="tx1"/>
                </a:solidFill>
              </a:rPr>
              <a:t>Structural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97C9-8A38-440B-AD53-463E33027AA6}" type="slidenum">
              <a:rPr lang="tr-TR" smtClean="0">
                <a:solidFill>
                  <a:schemeClr val="tx1"/>
                </a:solidFill>
              </a:rPr>
              <a:t>4</a:t>
            </a:fld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9" name="Altbilgi Yer Tutucusu 4"/>
          <p:cNvSpPr txBox="1">
            <a:spLocks/>
          </p:cNvSpPr>
          <p:nvPr/>
        </p:nvSpPr>
        <p:spPr>
          <a:xfrm>
            <a:off x="6012160" y="6356350"/>
            <a:ext cx="252028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r-T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chemeClr val="tx1"/>
                </a:solidFill>
              </a:rPr>
              <a:t>MSKU </a:t>
            </a:r>
            <a:r>
              <a:rPr lang="tr-TR" dirty="0" err="1">
                <a:solidFill>
                  <a:schemeClr val="tx1"/>
                </a:solidFill>
              </a:rPr>
              <a:t>Civil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Department</a:t>
            </a:r>
            <a:r>
              <a:rPr lang="tr-TR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3288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MAIN GOAL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ClrTx/>
              <a:buNone/>
            </a:pPr>
            <a:r>
              <a:rPr lang="tr-TR" dirty="0"/>
              <a:t>   </a:t>
            </a:r>
          </a:p>
          <a:p>
            <a:pPr marL="0" indent="0">
              <a:buClrTx/>
              <a:buNone/>
            </a:pPr>
            <a:r>
              <a:rPr lang="tr-TR" dirty="0"/>
              <a:t>   </a:t>
            </a:r>
            <a:r>
              <a:rPr lang="tr-TR" dirty="0" err="1"/>
              <a:t>Structures</a:t>
            </a:r>
            <a:r>
              <a:rPr lang="tr-TR" dirty="0"/>
              <a:t> </a:t>
            </a:r>
            <a:r>
              <a:rPr lang="tr-TR" dirty="0" err="1"/>
              <a:t>designed</a:t>
            </a:r>
            <a:r>
              <a:rPr lang="tr-TR" dirty="0"/>
              <a:t> </a:t>
            </a:r>
            <a:r>
              <a:rPr lang="tr-TR" dirty="0" err="1"/>
              <a:t>must</a:t>
            </a:r>
            <a:r>
              <a:rPr lang="tr-TR" dirty="0"/>
              <a:t>;</a:t>
            </a:r>
          </a:p>
          <a:p>
            <a:pPr>
              <a:buClrTx/>
            </a:pPr>
            <a:r>
              <a:rPr lang="tr-TR" dirty="0"/>
              <a:t>Be </a:t>
            </a:r>
            <a:r>
              <a:rPr lang="tr-TR" dirty="0" err="1"/>
              <a:t>safe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its</a:t>
            </a:r>
            <a:r>
              <a:rPr lang="tr-TR" dirty="0"/>
              <a:t> </a:t>
            </a:r>
            <a:r>
              <a:rPr lang="tr-TR" dirty="0" err="1"/>
              <a:t>users</a:t>
            </a:r>
            <a:endParaRPr lang="tr-TR" dirty="0"/>
          </a:p>
          <a:p>
            <a:pPr>
              <a:buClrTx/>
            </a:pPr>
            <a:r>
              <a:rPr lang="tr-TR" dirty="0" err="1"/>
              <a:t>Have</a:t>
            </a:r>
            <a:r>
              <a:rPr lang="tr-TR" dirty="0"/>
              <a:t> </a:t>
            </a:r>
            <a:r>
              <a:rPr lang="tr-TR" dirty="0" err="1"/>
              <a:t>efficient</a:t>
            </a:r>
            <a:r>
              <a:rPr lang="tr-TR" dirty="0"/>
              <a:t> </a:t>
            </a:r>
            <a:r>
              <a:rPr lang="tr-TR" dirty="0" err="1"/>
              <a:t>strength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stiffness</a:t>
            </a:r>
            <a:endParaRPr lang="tr-TR" dirty="0"/>
          </a:p>
          <a:p>
            <a:pPr>
              <a:buClrTx/>
            </a:pPr>
            <a:r>
              <a:rPr lang="tr-TR" dirty="0"/>
              <a:t>Be </a:t>
            </a:r>
            <a:r>
              <a:rPr lang="tr-TR" dirty="0" err="1"/>
              <a:t>economical</a:t>
            </a:r>
            <a:endParaRPr lang="tr-TR" dirty="0"/>
          </a:p>
          <a:p>
            <a:pPr>
              <a:buClrTx/>
            </a:pPr>
            <a:r>
              <a:rPr lang="tr-TR" dirty="0" err="1"/>
              <a:t>Satisfy</a:t>
            </a:r>
            <a:r>
              <a:rPr lang="tr-TR" dirty="0"/>
              <a:t> </a:t>
            </a:r>
            <a:r>
              <a:rPr lang="tr-TR" dirty="0" err="1"/>
              <a:t>desired</a:t>
            </a:r>
            <a:r>
              <a:rPr lang="tr-TR" dirty="0"/>
              <a:t> </a:t>
            </a:r>
            <a:r>
              <a:rPr lang="tr-TR" dirty="0" err="1"/>
              <a:t>performance</a:t>
            </a:r>
            <a:r>
              <a:rPr lang="tr-TR" dirty="0"/>
              <a:t>.</a:t>
            </a:r>
          </a:p>
          <a:p>
            <a:pPr>
              <a:buClrTx/>
            </a:pPr>
            <a:endParaRPr lang="tr-TR" dirty="0"/>
          </a:p>
          <a:p>
            <a:pPr>
              <a:buClrTx/>
            </a:pP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dirty="0">
                <a:solidFill>
                  <a:schemeClr val="tx1"/>
                </a:solidFill>
              </a:rPr>
              <a:t>05.10.2017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>
                <a:solidFill>
                  <a:schemeClr val="tx1"/>
                </a:solidFill>
              </a:rPr>
              <a:t>Structural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97C9-8A38-440B-AD53-463E33027AA6}" type="slidenum">
              <a:rPr lang="tr-TR" smtClean="0">
                <a:solidFill>
                  <a:schemeClr val="tx1"/>
                </a:solidFill>
              </a:rPr>
              <a:t>5</a:t>
            </a:fld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9" name="Altbilgi Yer Tutucusu 4"/>
          <p:cNvSpPr txBox="1">
            <a:spLocks/>
          </p:cNvSpPr>
          <p:nvPr/>
        </p:nvSpPr>
        <p:spPr>
          <a:xfrm>
            <a:off x="6012160" y="6356350"/>
            <a:ext cx="252028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r-T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chemeClr val="tx1"/>
                </a:solidFill>
              </a:rPr>
              <a:t>MSKU </a:t>
            </a:r>
            <a:r>
              <a:rPr lang="tr-TR" dirty="0" err="1">
                <a:solidFill>
                  <a:schemeClr val="tx1"/>
                </a:solidFill>
              </a:rPr>
              <a:t>Civil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Department</a:t>
            </a:r>
            <a:r>
              <a:rPr lang="tr-TR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2787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DESIGN CRITERIAS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</a:pPr>
            <a:endParaRPr lang="tr-TR" dirty="0"/>
          </a:p>
          <a:p>
            <a:pPr>
              <a:buClrTx/>
            </a:pPr>
            <a:endParaRPr lang="tr-TR" dirty="0"/>
          </a:p>
          <a:p>
            <a:pPr>
              <a:buClrTx/>
            </a:pPr>
            <a:r>
              <a:rPr lang="tr-TR" dirty="0" err="1"/>
              <a:t>Safety</a:t>
            </a:r>
            <a:r>
              <a:rPr lang="tr-TR" dirty="0"/>
              <a:t>/</a:t>
            </a:r>
            <a:r>
              <a:rPr lang="tr-TR" dirty="0" err="1"/>
              <a:t>Strength</a:t>
            </a:r>
            <a:r>
              <a:rPr lang="tr-TR" dirty="0"/>
              <a:t>/</a:t>
            </a:r>
            <a:r>
              <a:rPr lang="tr-TR" dirty="0" err="1"/>
              <a:t>Stiffness</a:t>
            </a:r>
            <a:r>
              <a:rPr lang="tr-TR" dirty="0"/>
              <a:t>/</a:t>
            </a:r>
            <a:r>
              <a:rPr lang="tr-TR" dirty="0" err="1"/>
              <a:t>Durability</a:t>
            </a:r>
            <a:endParaRPr lang="tr-TR" dirty="0"/>
          </a:p>
          <a:p>
            <a:pPr>
              <a:buClrTx/>
            </a:pPr>
            <a:r>
              <a:rPr lang="tr-TR" dirty="0" err="1"/>
              <a:t>Economy</a:t>
            </a:r>
            <a:r>
              <a:rPr lang="tr-TR" dirty="0"/>
              <a:t>/</a:t>
            </a:r>
            <a:r>
              <a:rPr lang="tr-TR" dirty="0" err="1"/>
              <a:t>Efficient</a:t>
            </a:r>
            <a:r>
              <a:rPr lang="tr-TR" dirty="0"/>
              <a:t> </a:t>
            </a:r>
            <a:r>
              <a:rPr lang="tr-TR" dirty="0" err="1"/>
              <a:t>use</a:t>
            </a:r>
            <a:r>
              <a:rPr lang="tr-TR" dirty="0"/>
              <a:t> of </a:t>
            </a:r>
            <a:r>
              <a:rPr lang="tr-TR" dirty="0" err="1"/>
              <a:t>funds</a:t>
            </a:r>
            <a:endParaRPr lang="tr-TR" dirty="0"/>
          </a:p>
          <a:p>
            <a:pPr>
              <a:buClrTx/>
            </a:pPr>
            <a:r>
              <a:rPr lang="tr-TR" dirty="0" err="1"/>
              <a:t>Serviceability</a:t>
            </a:r>
            <a:r>
              <a:rPr lang="tr-TR" dirty="0"/>
              <a:t>/</a:t>
            </a:r>
            <a:r>
              <a:rPr lang="tr-TR" dirty="0" err="1"/>
              <a:t>Performance</a:t>
            </a:r>
            <a:r>
              <a:rPr lang="tr-TR" dirty="0"/>
              <a:t>/</a:t>
            </a:r>
            <a:r>
              <a:rPr lang="tr-TR" dirty="0" err="1"/>
              <a:t>Functionality</a:t>
            </a:r>
            <a:endParaRPr lang="tr-TR" dirty="0"/>
          </a:p>
          <a:p>
            <a:pPr>
              <a:buClrTx/>
            </a:pP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dirty="0">
                <a:solidFill>
                  <a:schemeClr val="tx1"/>
                </a:solidFill>
              </a:rPr>
              <a:t>05.10.2017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>
                <a:solidFill>
                  <a:schemeClr val="tx1"/>
                </a:solidFill>
              </a:rPr>
              <a:t>Structural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97C9-8A38-440B-AD53-463E33027AA6}" type="slidenum">
              <a:rPr lang="tr-TR" smtClean="0">
                <a:solidFill>
                  <a:schemeClr val="tx1"/>
                </a:solidFill>
              </a:rPr>
              <a:t>6</a:t>
            </a:fld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9" name="Altbilgi Yer Tutucusu 4"/>
          <p:cNvSpPr txBox="1">
            <a:spLocks/>
          </p:cNvSpPr>
          <p:nvPr/>
        </p:nvSpPr>
        <p:spPr>
          <a:xfrm>
            <a:off x="6012160" y="6356350"/>
            <a:ext cx="252028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r-T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chemeClr val="tx1"/>
                </a:solidFill>
              </a:rPr>
              <a:t>MSKU </a:t>
            </a:r>
            <a:r>
              <a:rPr lang="tr-TR" dirty="0" err="1">
                <a:solidFill>
                  <a:schemeClr val="tx1"/>
                </a:solidFill>
              </a:rPr>
              <a:t>Civil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Department</a:t>
            </a:r>
            <a:r>
              <a:rPr lang="tr-TR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7343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ayt Numarası Yer Tutucusu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97C9-8A38-440B-AD53-463E33027AA6}" type="slidenum">
              <a:rPr lang="tr-TR" smtClean="0">
                <a:solidFill>
                  <a:schemeClr val="tx1"/>
                </a:solidFill>
              </a:rPr>
              <a:t>7</a:t>
            </a:fld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461562" y="6341418"/>
            <a:ext cx="2133600" cy="365125"/>
          </a:xfrm>
        </p:spPr>
        <p:txBody>
          <a:bodyPr/>
          <a:lstStyle/>
          <a:p>
            <a:r>
              <a:rPr lang="tr-TR" dirty="0">
                <a:solidFill>
                  <a:schemeClr val="tx1"/>
                </a:solidFill>
              </a:rPr>
              <a:t>05.10.2017</a:t>
            </a:r>
          </a:p>
        </p:txBody>
      </p:sp>
      <p:sp>
        <p:nvSpPr>
          <p:cNvPr id="22" name="Altbilgi Yer Tutucusu 4"/>
          <p:cNvSpPr txBox="1">
            <a:spLocks/>
          </p:cNvSpPr>
          <p:nvPr/>
        </p:nvSpPr>
        <p:spPr>
          <a:xfrm>
            <a:off x="6012160" y="6356350"/>
            <a:ext cx="252028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r-T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chemeClr val="tx1"/>
                </a:solidFill>
              </a:rPr>
              <a:t>MSKU </a:t>
            </a:r>
            <a:r>
              <a:rPr lang="tr-TR" dirty="0" err="1">
                <a:solidFill>
                  <a:schemeClr val="tx1"/>
                </a:solidFill>
              </a:rPr>
              <a:t>Civil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Department</a:t>
            </a:r>
            <a:r>
              <a:rPr lang="tr-TR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2670388" y="6345389"/>
            <a:ext cx="3352800" cy="365125"/>
          </a:xfrm>
        </p:spPr>
        <p:txBody>
          <a:bodyPr/>
          <a:lstStyle/>
          <a:p>
            <a:r>
              <a:rPr lang="tr-TR" dirty="0" err="1">
                <a:solidFill>
                  <a:schemeClr val="tx1"/>
                </a:solidFill>
              </a:rPr>
              <a:t>Structural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877272"/>
          </a:xfrm>
        </p:spPr>
        <p:txBody>
          <a:bodyPr>
            <a:normAutofit lnSpcReduction="10000"/>
          </a:bodyPr>
          <a:lstStyle/>
          <a:p>
            <a:pPr>
              <a:buClrTx/>
            </a:pPr>
            <a:r>
              <a:rPr lang="tr-TR" dirty="0"/>
              <a:t>Ancient </a:t>
            </a:r>
            <a:r>
              <a:rPr lang="tr-TR" dirty="0" err="1"/>
              <a:t>Mesopotamia</a:t>
            </a:r>
            <a:endParaRPr lang="tr-TR" dirty="0"/>
          </a:p>
          <a:p>
            <a:pPr>
              <a:buClrTx/>
            </a:pPr>
            <a:r>
              <a:rPr lang="tr-TR" dirty="0"/>
              <a:t>Ancient </a:t>
            </a:r>
            <a:r>
              <a:rPr lang="tr-TR" dirty="0" err="1"/>
              <a:t>Egyptian</a:t>
            </a:r>
            <a:r>
              <a:rPr lang="tr-TR" dirty="0"/>
              <a:t> </a:t>
            </a:r>
          </a:p>
          <a:p>
            <a:pPr>
              <a:buClrTx/>
            </a:pPr>
            <a:r>
              <a:rPr lang="tr-TR" dirty="0"/>
              <a:t>Ancient </a:t>
            </a:r>
            <a:r>
              <a:rPr lang="tr-TR" dirty="0" err="1"/>
              <a:t>Greek</a:t>
            </a:r>
            <a:r>
              <a:rPr lang="tr-TR" dirty="0"/>
              <a:t> </a:t>
            </a:r>
          </a:p>
          <a:p>
            <a:pPr>
              <a:buClrTx/>
            </a:pPr>
            <a:r>
              <a:rPr lang="tr-TR" dirty="0"/>
              <a:t>Roman </a:t>
            </a:r>
          </a:p>
          <a:p>
            <a:pPr>
              <a:buClrTx/>
            </a:pPr>
            <a:r>
              <a:rPr lang="tr-TR" dirty="0" err="1"/>
              <a:t>Byzantine</a:t>
            </a:r>
            <a:r>
              <a:rPr lang="tr-TR" dirty="0"/>
              <a:t> </a:t>
            </a:r>
          </a:p>
          <a:p>
            <a:pPr>
              <a:buClrTx/>
            </a:pPr>
            <a:r>
              <a:rPr lang="tr-TR" dirty="0" err="1"/>
              <a:t>Persian</a:t>
            </a:r>
            <a:r>
              <a:rPr lang="tr-TR" dirty="0"/>
              <a:t> </a:t>
            </a:r>
          </a:p>
          <a:p>
            <a:pPr>
              <a:buClrTx/>
            </a:pPr>
            <a:r>
              <a:rPr lang="tr-TR" dirty="0" err="1"/>
              <a:t>Islamic</a:t>
            </a:r>
            <a:endParaRPr lang="tr-TR" dirty="0"/>
          </a:p>
          <a:p>
            <a:pPr>
              <a:buClrTx/>
            </a:pPr>
            <a:r>
              <a:rPr lang="tr-TR" dirty="0" err="1"/>
              <a:t>Indian</a:t>
            </a:r>
            <a:endParaRPr lang="tr-TR" dirty="0"/>
          </a:p>
          <a:p>
            <a:pPr>
              <a:buClrTx/>
            </a:pPr>
            <a:r>
              <a:rPr lang="tr-TR" dirty="0" err="1"/>
              <a:t>Buddhist</a:t>
            </a:r>
            <a:endParaRPr lang="tr-TR" dirty="0"/>
          </a:p>
          <a:p>
            <a:pPr>
              <a:buClrTx/>
            </a:pPr>
            <a:r>
              <a:rPr lang="tr-TR" dirty="0" err="1"/>
              <a:t>Chinese</a:t>
            </a:r>
            <a:endParaRPr lang="tr-TR" dirty="0"/>
          </a:p>
          <a:p>
            <a:pPr>
              <a:buClrTx/>
            </a:pPr>
            <a:r>
              <a:rPr lang="tr-TR" dirty="0" err="1"/>
              <a:t>Gothic</a:t>
            </a:r>
            <a:endParaRPr lang="tr-TR" dirty="0"/>
          </a:p>
          <a:p>
            <a:pPr>
              <a:buClrTx/>
            </a:pPr>
            <a:r>
              <a:rPr lang="tr-TR" dirty="0" err="1"/>
              <a:t>Renaissance</a:t>
            </a:r>
            <a:endParaRPr lang="tr-TR" dirty="0"/>
          </a:p>
          <a:p>
            <a:pPr>
              <a:buClrTx/>
            </a:pPr>
            <a:r>
              <a:rPr lang="tr-TR" dirty="0"/>
              <a:t>Modern</a:t>
            </a:r>
          </a:p>
          <a:p>
            <a:pPr>
              <a:buClrTx/>
            </a:pPr>
            <a:endParaRPr lang="tr-TR" dirty="0"/>
          </a:p>
          <a:p>
            <a:pPr>
              <a:buClrTx/>
            </a:pPr>
            <a:endParaRPr lang="tr-TR" dirty="0"/>
          </a:p>
          <a:p>
            <a:pPr>
              <a:buClrTx/>
            </a:pPr>
            <a:endParaRPr lang="tr-TR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7450"/>
            <a:ext cx="8229600" cy="1143000"/>
          </a:xfrm>
        </p:spPr>
        <p:txBody>
          <a:bodyPr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PROGRESS of SE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3" y="0"/>
            <a:ext cx="9155923" cy="686694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3" y="-10491"/>
            <a:ext cx="9182986" cy="6877433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92"/>
            <a:ext cx="9144000" cy="6868492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55141" cy="6917439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2"/>
            <a:ext cx="9144000" cy="6902327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" y="-2322"/>
            <a:ext cx="9120899" cy="6919761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235"/>
            <a:ext cx="9138019" cy="6909203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81" y="-32360"/>
            <a:ext cx="9155923" cy="6902328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9" y="-69930"/>
            <a:ext cx="9153687" cy="6927930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43" y="-69931"/>
            <a:ext cx="9180097" cy="6927931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" y="-85075"/>
            <a:ext cx="9157988" cy="692793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22" y="-85077"/>
            <a:ext cx="9157991" cy="6927933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8" y="-57964"/>
            <a:ext cx="9231711" cy="693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5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dirty="0">
                <a:solidFill>
                  <a:schemeClr val="tx1"/>
                </a:solidFill>
              </a:rPr>
              <a:t>05.10.2017</a:t>
            </a:r>
          </a:p>
        </p:txBody>
      </p:sp>
      <p:sp>
        <p:nvSpPr>
          <p:cNvPr id="11" name="Slayt Numarası Yer Tutucus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97C9-8A38-440B-AD53-463E33027AA6}" type="slidenum">
              <a:rPr lang="tr-TR" smtClean="0">
                <a:solidFill>
                  <a:schemeClr val="tx1"/>
                </a:solidFill>
              </a:rPr>
              <a:t>8</a:t>
            </a:fld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>
                <a:solidFill>
                  <a:schemeClr val="tx1"/>
                </a:solidFill>
              </a:rPr>
              <a:t>Structural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9" name="Altbilgi Yer Tutucusu 4"/>
          <p:cNvSpPr txBox="1">
            <a:spLocks/>
          </p:cNvSpPr>
          <p:nvPr/>
        </p:nvSpPr>
        <p:spPr>
          <a:xfrm>
            <a:off x="6012160" y="6356350"/>
            <a:ext cx="252028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r-T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chemeClr val="tx1"/>
                </a:solidFill>
              </a:rPr>
              <a:t>MSKU </a:t>
            </a:r>
            <a:r>
              <a:rPr lang="tr-TR" dirty="0" err="1">
                <a:solidFill>
                  <a:schemeClr val="tx1"/>
                </a:solidFill>
              </a:rPr>
              <a:t>Civil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Department</a:t>
            </a:r>
            <a:r>
              <a:rPr lang="tr-TR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tr-TR" dirty="0" err="1"/>
              <a:t>Buildings</a:t>
            </a:r>
            <a:r>
              <a:rPr lang="tr-TR" dirty="0"/>
              <a:t> </a:t>
            </a:r>
          </a:p>
          <a:p>
            <a:pPr>
              <a:buClrTx/>
            </a:pPr>
            <a:r>
              <a:rPr lang="tr-TR" dirty="0" err="1"/>
              <a:t>Bridges</a:t>
            </a:r>
            <a:endParaRPr lang="tr-TR" dirty="0"/>
          </a:p>
          <a:p>
            <a:pPr>
              <a:buClrTx/>
            </a:pPr>
            <a:r>
              <a:rPr lang="tr-TR" dirty="0" err="1"/>
              <a:t>Skyscrapers</a:t>
            </a:r>
            <a:endParaRPr lang="tr-TR" dirty="0"/>
          </a:p>
          <a:p>
            <a:pPr>
              <a:buClrTx/>
            </a:pPr>
            <a:r>
              <a:rPr lang="tr-TR" dirty="0" err="1"/>
              <a:t>Dams</a:t>
            </a:r>
            <a:r>
              <a:rPr lang="tr-TR" dirty="0"/>
              <a:t> </a:t>
            </a:r>
          </a:p>
          <a:p>
            <a:pPr>
              <a:buClrTx/>
            </a:pPr>
            <a:r>
              <a:rPr lang="tr-TR" dirty="0" err="1"/>
              <a:t>Parking</a:t>
            </a:r>
            <a:r>
              <a:rPr lang="tr-TR" dirty="0"/>
              <a:t> </a:t>
            </a:r>
            <a:r>
              <a:rPr lang="tr-TR" dirty="0" err="1"/>
              <a:t>Structures</a:t>
            </a:r>
            <a:endParaRPr lang="tr-TR" dirty="0"/>
          </a:p>
          <a:p>
            <a:pPr>
              <a:buClrTx/>
            </a:pPr>
            <a:r>
              <a:rPr lang="tr-TR" dirty="0" err="1"/>
              <a:t>Stadiums</a:t>
            </a:r>
            <a:r>
              <a:rPr lang="tr-TR" dirty="0"/>
              <a:t>/</a:t>
            </a:r>
            <a:r>
              <a:rPr lang="tr-TR" dirty="0" err="1"/>
              <a:t>Arenas</a:t>
            </a:r>
            <a:endParaRPr lang="tr-TR" dirty="0"/>
          </a:p>
          <a:p>
            <a:pPr lvl="0">
              <a:buClrTx/>
            </a:pPr>
            <a:r>
              <a:rPr lang="tr-TR" dirty="0" err="1">
                <a:solidFill>
                  <a:prstClr val="black"/>
                </a:solidFill>
              </a:rPr>
              <a:t>Theaters</a:t>
            </a:r>
            <a:endParaRPr lang="tr-TR" dirty="0"/>
          </a:p>
          <a:p>
            <a:pPr>
              <a:buClrTx/>
            </a:pPr>
            <a:r>
              <a:rPr lang="tr-TR" dirty="0" err="1"/>
              <a:t>Power</a:t>
            </a:r>
            <a:r>
              <a:rPr lang="tr-TR" dirty="0"/>
              <a:t> </a:t>
            </a:r>
            <a:r>
              <a:rPr lang="tr-TR" dirty="0" err="1"/>
              <a:t>Stations</a:t>
            </a:r>
            <a:endParaRPr lang="tr-TR" dirty="0"/>
          </a:p>
          <a:p>
            <a:pPr>
              <a:buClrTx/>
            </a:pPr>
            <a:r>
              <a:rPr lang="tr-TR" dirty="0" err="1"/>
              <a:t>Offshore</a:t>
            </a:r>
            <a:r>
              <a:rPr lang="tr-TR" dirty="0"/>
              <a:t> </a:t>
            </a:r>
            <a:r>
              <a:rPr lang="tr-TR" dirty="0" err="1"/>
              <a:t>Oil</a:t>
            </a:r>
            <a:r>
              <a:rPr lang="tr-TR" dirty="0"/>
              <a:t> </a:t>
            </a:r>
            <a:r>
              <a:rPr lang="tr-TR" dirty="0" err="1"/>
              <a:t>Platforms</a:t>
            </a:r>
            <a:r>
              <a:rPr lang="tr-TR" dirty="0"/>
              <a:t> </a:t>
            </a:r>
            <a:r>
              <a:rPr lang="tr-TR" dirty="0" err="1"/>
              <a:t>etc</a:t>
            </a:r>
            <a:r>
              <a:rPr lang="tr-TR" dirty="0"/>
              <a:t>.</a:t>
            </a:r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STRUCTURE TYPES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9062978" cy="6858001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15712" cy="684016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323" y="-9663"/>
            <a:ext cx="5143500" cy="685800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97" y="-9663"/>
            <a:ext cx="9090002" cy="6847879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111"/>
            <a:ext cx="9115712" cy="6825105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06" y="1825"/>
            <a:ext cx="9154406" cy="6825105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83984" cy="6809564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7362"/>
            <a:ext cx="9154406" cy="6826925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3" y="27558"/>
            <a:ext cx="9182868" cy="684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4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STEPS TO FOLLOW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</a:pPr>
            <a:endParaRPr lang="tr-TR" dirty="0"/>
          </a:p>
          <a:p>
            <a:pPr>
              <a:buClrTx/>
            </a:pPr>
            <a:r>
              <a:rPr lang="tr-TR" dirty="0"/>
              <a:t>Service </a:t>
            </a:r>
            <a:r>
              <a:rPr lang="tr-TR" dirty="0" err="1"/>
              <a:t>Purpose</a:t>
            </a:r>
            <a:r>
              <a:rPr lang="tr-TR" dirty="0"/>
              <a:t> of </a:t>
            </a:r>
            <a:r>
              <a:rPr lang="tr-TR" dirty="0" err="1"/>
              <a:t>Structure</a:t>
            </a:r>
            <a:endParaRPr lang="tr-TR" dirty="0"/>
          </a:p>
          <a:p>
            <a:pPr>
              <a:buClrTx/>
            </a:pPr>
            <a:r>
              <a:rPr lang="tr-TR" b="1" dirty="0" err="1"/>
              <a:t>Materials</a:t>
            </a:r>
            <a:endParaRPr lang="tr-TR" b="1" dirty="0"/>
          </a:p>
          <a:p>
            <a:pPr>
              <a:buClrTx/>
            </a:pPr>
            <a:r>
              <a:rPr lang="tr-TR" dirty="0" err="1"/>
              <a:t>Analytical</a:t>
            </a:r>
            <a:r>
              <a:rPr lang="tr-TR" dirty="0"/>
              <a:t> Model</a:t>
            </a:r>
          </a:p>
          <a:p>
            <a:pPr>
              <a:buClrTx/>
            </a:pPr>
            <a:r>
              <a:rPr lang="tr-TR" b="1" dirty="0" err="1"/>
              <a:t>Loads</a:t>
            </a:r>
            <a:r>
              <a:rPr lang="tr-TR" dirty="0"/>
              <a:t> </a:t>
            </a:r>
            <a:r>
              <a:rPr lang="tr-TR" dirty="0" err="1"/>
              <a:t>acting</a:t>
            </a:r>
            <a:r>
              <a:rPr lang="tr-TR" dirty="0"/>
              <a:t>/</a:t>
            </a:r>
            <a:r>
              <a:rPr lang="tr-TR" dirty="0" err="1"/>
              <a:t>Forces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stresses</a:t>
            </a:r>
            <a:endParaRPr lang="tr-TR" dirty="0"/>
          </a:p>
          <a:p>
            <a:pPr>
              <a:buClrTx/>
            </a:pPr>
            <a:r>
              <a:rPr lang="tr-TR" dirty="0" err="1"/>
              <a:t>Section</a:t>
            </a:r>
            <a:r>
              <a:rPr lang="tr-TR" dirty="0"/>
              <a:t>/</a:t>
            </a:r>
            <a:r>
              <a:rPr lang="tr-TR" b="1" dirty="0"/>
              <a:t>Component</a:t>
            </a:r>
            <a:r>
              <a:rPr lang="tr-TR" dirty="0"/>
              <a:t>/</a:t>
            </a:r>
            <a:r>
              <a:rPr lang="tr-TR" dirty="0" err="1"/>
              <a:t>System</a:t>
            </a:r>
            <a:r>
              <a:rPr lang="tr-TR" dirty="0"/>
              <a:t> Design</a:t>
            </a:r>
          </a:p>
          <a:p>
            <a:pPr>
              <a:buClrTx/>
            </a:pPr>
            <a:r>
              <a:rPr lang="tr-TR" dirty="0" err="1"/>
              <a:t>Physical</a:t>
            </a:r>
            <a:r>
              <a:rPr lang="tr-TR" dirty="0"/>
              <a:t> </a:t>
            </a:r>
            <a:r>
              <a:rPr lang="tr-TR" dirty="0" err="1"/>
              <a:t>Laws</a:t>
            </a:r>
            <a:r>
              <a:rPr lang="tr-TR" dirty="0"/>
              <a:t>/</a:t>
            </a:r>
            <a:r>
              <a:rPr lang="tr-TR" dirty="0" err="1"/>
              <a:t>Empirical</a:t>
            </a:r>
            <a:r>
              <a:rPr lang="tr-TR" dirty="0"/>
              <a:t> Knowledge/</a:t>
            </a:r>
            <a:r>
              <a:rPr lang="tr-TR" b="1" dirty="0"/>
              <a:t>Design </a:t>
            </a:r>
            <a:r>
              <a:rPr lang="tr-TR" b="1" dirty="0" err="1"/>
              <a:t>Codes</a:t>
            </a:r>
            <a:endParaRPr lang="tr-TR" b="1" dirty="0"/>
          </a:p>
          <a:p>
            <a:pPr>
              <a:buClrTx/>
            </a:pPr>
            <a:r>
              <a:rPr lang="tr-TR" dirty="0" err="1"/>
              <a:t>Cost</a:t>
            </a:r>
            <a:r>
              <a:rPr lang="tr-TR" dirty="0"/>
              <a:t> of </a:t>
            </a:r>
            <a:r>
              <a:rPr lang="tr-TR" dirty="0" err="1"/>
              <a:t>structure</a:t>
            </a:r>
            <a:endParaRPr lang="tr-TR" dirty="0"/>
          </a:p>
          <a:p>
            <a:pPr>
              <a:buClrTx/>
            </a:pPr>
            <a:endParaRPr lang="tr-TR" dirty="0"/>
          </a:p>
          <a:p>
            <a:pPr>
              <a:buClrTx/>
            </a:pPr>
            <a:endParaRPr lang="tr-TR" dirty="0"/>
          </a:p>
          <a:p>
            <a:pPr>
              <a:buClrTx/>
            </a:pP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dirty="0">
                <a:solidFill>
                  <a:schemeClr val="tx1"/>
                </a:solidFill>
              </a:rPr>
              <a:t>05.10.2017</a:t>
            </a: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>
                <a:solidFill>
                  <a:schemeClr val="tx1"/>
                </a:solidFill>
              </a:rPr>
              <a:t>Structural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F97C9-8A38-440B-AD53-463E33027AA6}" type="slidenum">
              <a:rPr lang="tr-TR" smtClean="0">
                <a:solidFill>
                  <a:schemeClr val="tx1"/>
                </a:solidFill>
              </a:rPr>
              <a:t>9</a:t>
            </a:fld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9" name="Altbilgi Yer Tutucusu 4"/>
          <p:cNvSpPr txBox="1">
            <a:spLocks/>
          </p:cNvSpPr>
          <p:nvPr/>
        </p:nvSpPr>
        <p:spPr>
          <a:xfrm>
            <a:off x="6012160" y="6356350"/>
            <a:ext cx="252028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tr-TR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chemeClr val="tx1"/>
                </a:solidFill>
              </a:rPr>
              <a:t>MSKU </a:t>
            </a:r>
            <a:r>
              <a:rPr lang="tr-TR" dirty="0" err="1">
                <a:solidFill>
                  <a:schemeClr val="tx1"/>
                </a:solidFill>
              </a:rPr>
              <a:t>Civil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Engineering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Department</a:t>
            </a:r>
            <a:r>
              <a:rPr lang="tr-TR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01851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820</TotalTime>
  <Words>506</Words>
  <Application>Microsoft Office PowerPoint</Application>
  <PresentationFormat>Ekran Gösterisi (4:3)</PresentationFormat>
  <Paragraphs>211</Paragraphs>
  <Slides>18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23" baseType="lpstr">
      <vt:lpstr>Arial</vt:lpstr>
      <vt:lpstr>Calibri</vt:lpstr>
      <vt:lpstr>Constantia</vt:lpstr>
      <vt:lpstr>Wingdings 2</vt:lpstr>
      <vt:lpstr>Akış</vt:lpstr>
      <vt:lpstr>STRUCTURAL ENGINEERING</vt:lpstr>
      <vt:lpstr>CONTENT</vt:lpstr>
      <vt:lpstr>SUB-DISCIPLINES of CE</vt:lpstr>
      <vt:lpstr>DEFINITION</vt:lpstr>
      <vt:lpstr>MAIN GOAL</vt:lpstr>
      <vt:lpstr>DESIGN CRITERIAS</vt:lpstr>
      <vt:lpstr>PROGRESS of SE</vt:lpstr>
      <vt:lpstr>STRUCTURE TYPES</vt:lpstr>
      <vt:lpstr>STEPS TO FOLLOW</vt:lpstr>
      <vt:lpstr>FIELDS OF SPECIALTY</vt:lpstr>
      <vt:lpstr>STRUCTURAL MATERIALS</vt:lpstr>
      <vt:lpstr>LOADS ACTING</vt:lpstr>
      <vt:lpstr>STRUCTURAL ELEMENTS</vt:lpstr>
      <vt:lpstr> DESIGN CODES AND STANDARDS</vt:lpstr>
      <vt:lpstr>STRUCTURAL FAILURES</vt:lpstr>
      <vt:lpstr>FINAL WORDS</vt:lpstr>
      <vt:lpstr>STRUCTURE COURSES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STRUCTURAL ENGINE</dc:title>
  <dc:creator>aysu</dc:creator>
  <cp:lastModifiedBy>Aysu</cp:lastModifiedBy>
  <cp:revision>58</cp:revision>
  <dcterms:created xsi:type="dcterms:W3CDTF">2014-11-05T19:57:51Z</dcterms:created>
  <dcterms:modified xsi:type="dcterms:W3CDTF">2017-10-05T07:23:26Z</dcterms:modified>
</cp:coreProperties>
</file>